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9CED31-8B41-49A7-A1F0-14AE7E7F844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325C02-3382-48BE-84AD-B2D55ECCAFF2}">
      <dgm:prSet custT="1"/>
      <dgm:spPr/>
      <dgm:t>
        <a:bodyPr/>
        <a:lstStyle/>
        <a:p>
          <a:pPr rtl="0"/>
          <a:r>
            <a:rPr lang="en-US" sz="2300" dirty="0" smtClean="0">
              <a:solidFill>
                <a:schemeClr val="bg1"/>
              </a:solidFill>
            </a:rPr>
            <a:t>1. </a:t>
          </a:r>
          <a:r>
            <a:rPr lang="en-US" sz="2400" dirty="0" smtClean="0">
              <a:solidFill>
                <a:schemeClr val="bg1"/>
              </a:solidFill>
            </a:rPr>
            <a:t>User Interface </a:t>
          </a:r>
          <a:endParaRPr lang="en-US" sz="2400" dirty="0">
            <a:solidFill>
              <a:schemeClr val="bg1"/>
            </a:solidFill>
          </a:endParaRPr>
        </a:p>
      </dgm:t>
    </dgm:pt>
    <dgm:pt modelId="{87656595-527C-41BA-A77A-57137070D1C4}" type="parTrans" cxnId="{139F4096-8A8B-45DB-B027-AD31B5E640E8}">
      <dgm:prSet/>
      <dgm:spPr/>
      <dgm:t>
        <a:bodyPr/>
        <a:lstStyle/>
        <a:p>
          <a:endParaRPr lang="en-US"/>
        </a:p>
      </dgm:t>
    </dgm:pt>
    <dgm:pt modelId="{0BB27874-AFFA-4123-A971-4800FA10F50C}" type="sibTrans" cxnId="{139F4096-8A8B-45DB-B027-AD31B5E640E8}">
      <dgm:prSet/>
      <dgm:spPr/>
      <dgm:t>
        <a:bodyPr/>
        <a:lstStyle/>
        <a:p>
          <a:endParaRPr lang="en-US"/>
        </a:p>
      </dgm:t>
    </dgm:pt>
    <dgm:pt modelId="{1EB0935D-B593-401F-A5DA-AB422137A9C7}">
      <dgm:prSet custT="1"/>
      <dgm:spPr/>
      <dgm:t>
        <a:bodyPr/>
        <a:lstStyle/>
        <a:p>
          <a:pPr rtl="0"/>
          <a:r>
            <a:rPr lang="en-US" sz="2000" dirty="0" smtClean="0"/>
            <a:t>Water Based  Toilets (Pour and Cistern flush connected to septic/conservancy tanks or existing sewers)</a:t>
          </a:r>
          <a:endParaRPr lang="en-US" sz="2000" dirty="0"/>
        </a:p>
      </dgm:t>
    </dgm:pt>
    <dgm:pt modelId="{343FB14B-77C2-493D-8463-5EDE8D863EE2}" type="parTrans" cxnId="{BB200791-D7DB-4D5C-A780-39016F10B875}">
      <dgm:prSet/>
      <dgm:spPr/>
      <dgm:t>
        <a:bodyPr/>
        <a:lstStyle/>
        <a:p>
          <a:endParaRPr lang="en-US"/>
        </a:p>
      </dgm:t>
    </dgm:pt>
    <dgm:pt modelId="{D307CD8E-A5E8-41AC-82AA-FBFD02C21176}" type="sibTrans" cxnId="{BB200791-D7DB-4D5C-A780-39016F10B875}">
      <dgm:prSet/>
      <dgm:spPr/>
      <dgm:t>
        <a:bodyPr/>
        <a:lstStyle/>
        <a:p>
          <a:endParaRPr lang="en-US"/>
        </a:p>
      </dgm:t>
    </dgm:pt>
    <dgm:pt modelId="{E63F8B6B-C6F8-4A19-8A45-AB0574353EC3}">
      <dgm:prSet custT="1"/>
      <dgm:spPr/>
      <dgm:t>
        <a:bodyPr/>
        <a:lstStyle/>
        <a:p>
          <a:pPr rtl="0"/>
          <a:r>
            <a:rPr lang="en-US" sz="2300" dirty="0" smtClean="0">
              <a:solidFill>
                <a:schemeClr val="bg1"/>
              </a:solidFill>
            </a:rPr>
            <a:t>2. </a:t>
          </a:r>
          <a:r>
            <a:rPr lang="en-US" sz="2400" dirty="0" smtClean="0">
              <a:solidFill>
                <a:schemeClr val="bg1"/>
              </a:solidFill>
            </a:rPr>
            <a:t>Sludge treatment</a:t>
          </a:r>
          <a:endParaRPr lang="en-US" sz="2400" dirty="0">
            <a:solidFill>
              <a:schemeClr val="bg1"/>
            </a:solidFill>
          </a:endParaRPr>
        </a:p>
      </dgm:t>
    </dgm:pt>
    <dgm:pt modelId="{EC93EB66-9E40-4985-847C-45BDF027FA89}" type="parTrans" cxnId="{F1FB76FD-8BD0-417E-BA4D-57D0A9E7F603}">
      <dgm:prSet/>
      <dgm:spPr/>
      <dgm:t>
        <a:bodyPr/>
        <a:lstStyle/>
        <a:p>
          <a:endParaRPr lang="en-US"/>
        </a:p>
      </dgm:t>
    </dgm:pt>
    <dgm:pt modelId="{C2C2E125-C933-4640-B483-9C1E85C13E35}" type="sibTrans" cxnId="{F1FB76FD-8BD0-417E-BA4D-57D0A9E7F603}">
      <dgm:prSet/>
      <dgm:spPr/>
      <dgm:t>
        <a:bodyPr/>
        <a:lstStyle/>
        <a:p>
          <a:endParaRPr lang="en-US"/>
        </a:p>
      </dgm:t>
    </dgm:pt>
    <dgm:pt modelId="{89CD6594-ACF7-4E1C-84FE-C837EA2ACD1D}">
      <dgm:prSet custT="1"/>
      <dgm:spPr/>
      <dgm:t>
        <a:bodyPr/>
        <a:lstStyle/>
        <a:p>
          <a:pPr rtl="0"/>
          <a:r>
            <a:rPr lang="en-US" sz="2000" dirty="0" smtClean="0"/>
            <a:t>Sludge Drying  Beds (secondary treatment) for water based and dry toilets</a:t>
          </a:r>
          <a:endParaRPr lang="en-US" sz="2000" dirty="0"/>
        </a:p>
      </dgm:t>
    </dgm:pt>
    <dgm:pt modelId="{6F81B344-C056-4246-8AF5-F493FB4C6AB1}" type="parTrans" cxnId="{CDD3A993-B4AE-4080-91E1-0180FAAF13A8}">
      <dgm:prSet/>
      <dgm:spPr/>
      <dgm:t>
        <a:bodyPr/>
        <a:lstStyle/>
        <a:p>
          <a:endParaRPr lang="en-US"/>
        </a:p>
      </dgm:t>
    </dgm:pt>
    <dgm:pt modelId="{81DA48EE-112A-4909-82CD-BC6811D71907}" type="sibTrans" cxnId="{CDD3A993-B4AE-4080-91E1-0180FAAF13A8}">
      <dgm:prSet/>
      <dgm:spPr/>
      <dgm:t>
        <a:bodyPr/>
        <a:lstStyle/>
        <a:p>
          <a:endParaRPr lang="en-US"/>
        </a:p>
      </dgm:t>
    </dgm:pt>
    <dgm:pt modelId="{EB476D46-72CB-4D6C-ACB4-2DF19C3FAF65}">
      <dgm:prSet custT="1"/>
      <dgm:spPr/>
      <dgm:t>
        <a:bodyPr/>
        <a:lstStyle/>
        <a:p>
          <a:pPr rtl="0"/>
          <a:r>
            <a:rPr lang="en-US" sz="2000" dirty="0" smtClean="0"/>
            <a:t>Decentralized Treatment Facilities (DTFs) for water based systems and sludge from  VIPs and improved pit latrines</a:t>
          </a:r>
          <a:endParaRPr lang="en-US" sz="2000" dirty="0"/>
        </a:p>
      </dgm:t>
    </dgm:pt>
    <dgm:pt modelId="{1AB342CE-ECB4-45E8-BA53-42A493ACE7BB}" type="parTrans" cxnId="{4560D0DF-FA84-4679-80F7-3A109955D0F3}">
      <dgm:prSet/>
      <dgm:spPr/>
      <dgm:t>
        <a:bodyPr/>
        <a:lstStyle/>
        <a:p>
          <a:endParaRPr lang="en-US"/>
        </a:p>
      </dgm:t>
    </dgm:pt>
    <dgm:pt modelId="{315F4494-C598-46B2-82C4-0DF0B97682F0}" type="sibTrans" cxnId="{4560D0DF-FA84-4679-80F7-3A109955D0F3}">
      <dgm:prSet/>
      <dgm:spPr/>
      <dgm:t>
        <a:bodyPr/>
        <a:lstStyle/>
        <a:p>
          <a:endParaRPr lang="en-US"/>
        </a:p>
      </dgm:t>
    </dgm:pt>
    <dgm:pt modelId="{F571AD2C-905D-47B9-B276-63D2D5A92D93}">
      <dgm:prSet custT="1"/>
      <dgm:spPr/>
      <dgm:t>
        <a:bodyPr/>
        <a:lstStyle/>
        <a:p>
          <a:pPr rtl="0"/>
          <a:r>
            <a:rPr lang="en-US" sz="2000" dirty="0" smtClean="0"/>
            <a:t>Dry Toilets (Urine Diverting Dry Toilets-UDDTs)</a:t>
          </a:r>
          <a:endParaRPr lang="en-US" sz="2000" dirty="0"/>
        </a:p>
      </dgm:t>
    </dgm:pt>
    <dgm:pt modelId="{F2D826B0-DDFE-4697-BB97-EDA140B88C57}" type="parTrans" cxnId="{1BB6A1B0-8350-4D51-917E-3AC0C1C8A8E3}">
      <dgm:prSet/>
      <dgm:spPr/>
      <dgm:t>
        <a:bodyPr/>
        <a:lstStyle/>
        <a:p>
          <a:endParaRPr lang="en-US"/>
        </a:p>
      </dgm:t>
    </dgm:pt>
    <dgm:pt modelId="{690F5C4B-494C-437B-BE8C-180059BBA174}" type="sibTrans" cxnId="{1BB6A1B0-8350-4D51-917E-3AC0C1C8A8E3}">
      <dgm:prSet/>
      <dgm:spPr/>
      <dgm:t>
        <a:bodyPr/>
        <a:lstStyle/>
        <a:p>
          <a:endParaRPr lang="en-US"/>
        </a:p>
      </dgm:t>
    </dgm:pt>
    <dgm:pt modelId="{9BEE2807-26C7-4253-BF02-0300B26CA308}">
      <dgm:prSet custT="1"/>
      <dgm:spPr/>
      <dgm:t>
        <a:bodyPr/>
        <a:lstStyle/>
        <a:p>
          <a:pPr rtl="0"/>
          <a:r>
            <a:rPr lang="en-US" sz="2000" dirty="0" smtClean="0"/>
            <a:t>UDDT Vaults (primary treatment) for dry toilets</a:t>
          </a:r>
          <a:endParaRPr lang="en-US" sz="2000" dirty="0"/>
        </a:p>
      </dgm:t>
    </dgm:pt>
    <dgm:pt modelId="{D38A3BDA-C2B7-42EA-9A14-761243B61D2D}" type="parTrans" cxnId="{0F18CC46-9789-44CB-B654-DEF7CAEE82FE}">
      <dgm:prSet/>
      <dgm:spPr/>
      <dgm:t>
        <a:bodyPr/>
        <a:lstStyle/>
        <a:p>
          <a:endParaRPr lang="en-US"/>
        </a:p>
      </dgm:t>
    </dgm:pt>
    <dgm:pt modelId="{BE427F08-72F2-4C47-864A-F6FBC6DE1935}" type="sibTrans" cxnId="{0F18CC46-9789-44CB-B654-DEF7CAEE82FE}">
      <dgm:prSet/>
      <dgm:spPr/>
      <dgm:t>
        <a:bodyPr/>
        <a:lstStyle/>
        <a:p>
          <a:endParaRPr lang="en-US"/>
        </a:p>
      </dgm:t>
    </dgm:pt>
    <dgm:pt modelId="{DBEBD0B8-ABE6-4B76-85C8-992E27E88189}" type="pres">
      <dgm:prSet presAssocID="{9F9CED31-8B41-49A7-A1F0-14AE7E7F844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304094-4C91-45AF-82E2-801D957E6483}" type="pres">
      <dgm:prSet presAssocID="{FE325C02-3382-48BE-84AD-B2D55ECCAFF2}" presName="parentLin" presStyleCnt="0"/>
      <dgm:spPr/>
    </dgm:pt>
    <dgm:pt modelId="{DE75ED81-78BD-46C7-A1EA-928E838847DD}" type="pres">
      <dgm:prSet presAssocID="{FE325C02-3382-48BE-84AD-B2D55ECCAFF2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246D1023-7596-4BEC-96DA-BA2401888FEA}" type="pres">
      <dgm:prSet presAssocID="{FE325C02-3382-48BE-84AD-B2D55ECCAFF2}" presName="parentText" presStyleLbl="node1" presStyleIdx="0" presStyleCnt="2" custScaleY="61739" custLinFactNeighborX="3059" custLinFactNeighborY="692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17D4F9-350B-43D3-A2BC-A84B8F57B70B}" type="pres">
      <dgm:prSet presAssocID="{FE325C02-3382-48BE-84AD-B2D55ECCAFF2}" presName="negativeSpace" presStyleCnt="0"/>
      <dgm:spPr/>
    </dgm:pt>
    <dgm:pt modelId="{3A49D81F-FB44-4AD2-BD11-01E4ED3C4C73}" type="pres">
      <dgm:prSet presAssocID="{FE325C02-3382-48BE-84AD-B2D55ECCAFF2}" presName="childText" presStyleLbl="conFgAcc1" presStyleIdx="0" presStyleCnt="2" custScaleX="100000" custLinFactNeighborX="2667" custLinFactNeighborY="-615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DF7737-1BC5-4DD1-8DDD-839A2126AA75}" type="pres">
      <dgm:prSet presAssocID="{0BB27874-AFFA-4123-A971-4800FA10F50C}" presName="spaceBetweenRectangles" presStyleCnt="0"/>
      <dgm:spPr/>
    </dgm:pt>
    <dgm:pt modelId="{856AD802-CDA8-4969-BDA2-0BA61B5B6509}" type="pres">
      <dgm:prSet presAssocID="{E63F8B6B-C6F8-4A19-8A45-AB0574353EC3}" presName="parentLin" presStyleCnt="0"/>
      <dgm:spPr/>
    </dgm:pt>
    <dgm:pt modelId="{BA270F68-2791-4960-8383-EE267C219217}" type="pres">
      <dgm:prSet presAssocID="{E63F8B6B-C6F8-4A19-8A45-AB0574353EC3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D4B84BFC-FB21-43B5-8821-94C4BBE7ABD8}" type="pres">
      <dgm:prSet presAssocID="{E63F8B6B-C6F8-4A19-8A45-AB0574353EC3}" presName="parentText" presStyleLbl="node1" presStyleIdx="1" presStyleCnt="2" custScaleY="64266" custLinFactNeighborX="6105" custLinFactNeighborY="-1743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50CE79-04AE-475F-B04F-5F3E98A99B74}" type="pres">
      <dgm:prSet presAssocID="{E63F8B6B-C6F8-4A19-8A45-AB0574353EC3}" presName="negativeSpace" presStyleCnt="0"/>
      <dgm:spPr/>
    </dgm:pt>
    <dgm:pt modelId="{531AD189-2B0B-4895-A58A-7012B2C55FEB}" type="pres">
      <dgm:prSet presAssocID="{E63F8B6B-C6F8-4A19-8A45-AB0574353EC3}" presName="childText" presStyleLbl="conFgAcc1" presStyleIdx="1" presStyleCnt="2" custLinFactNeighborY="-322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DD3A993-B4AE-4080-91E1-0180FAAF13A8}" srcId="{E63F8B6B-C6F8-4A19-8A45-AB0574353EC3}" destId="{89CD6594-ACF7-4E1C-84FE-C837EA2ACD1D}" srcOrd="0" destOrd="0" parTransId="{6F81B344-C056-4246-8AF5-F493FB4C6AB1}" sibTransId="{81DA48EE-112A-4909-82CD-BC6811D71907}"/>
    <dgm:cxn modelId="{BB200791-D7DB-4D5C-A780-39016F10B875}" srcId="{FE325C02-3382-48BE-84AD-B2D55ECCAFF2}" destId="{1EB0935D-B593-401F-A5DA-AB422137A9C7}" srcOrd="0" destOrd="0" parTransId="{343FB14B-77C2-493D-8463-5EDE8D863EE2}" sibTransId="{D307CD8E-A5E8-41AC-82AA-FBFD02C21176}"/>
    <dgm:cxn modelId="{BDD40F69-F283-4D46-99F7-5A38A73230DC}" type="presOf" srcId="{E63F8B6B-C6F8-4A19-8A45-AB0574353EC3}" destId="{D4B84BFC-FB21-43B5-8821-94C4BBE7ABD8}" srcOrd="1" destOrd="0" presId="urn:microsoft.com/office/officeart/2005/8/layout/list1"/>
    <dgm:cxn modelId="{773C8152-E48B-4209-AC0B-BD8DCEFD17DD}" type="presOf" srcId="{FE325C02-3382-48BE-84AD-B2D55ECCAFF2}" destId="{246D1023-7596-4BEC-96DA-BA2401888FEA}" srcOrd="1" destOrd="0" presId="urn:microsoft.com/office/officeart/2005/8/layout/list1"/>
    <dgm:cxn modelId="{EEB1B69E-C6D3-4F9D-9AEA-7EF33BBDB69B}" type="presOf" srcId="{EB476D46-72CB-4D6C-ACB4-2DF19C3FAF65}" destId="{531AD189-2B0B-4895-A58A-7012B2C55FEB}" srcOrd="0" destOrd="1" presId="urn:microsoft.com/office/officeart/2005/8/layout/list1"/>
    <dgm:cxn modelId="{1309486E-F250-43F5-856F-25F586B561C3}" type="presOf" srcId="{F571AD2C-905D-47B9-B276-63D2D5A92D93}" destId="{3A49D81F-FB44-4AD2-BD11-01E4ED3C4C73}" srcOrd="0" destOrd="1" presId="urn:microsoft.com/office/officeart/2005/8/layout/list1"/>
    <dgm:cxn modelId="{1BB6A1B0-8350-4D51-917E-3AC0C1C8A8E3}" srcId="{FE325C02-3382-48BE-84AD-B2D55ECCAFF2}" destId="{F571AD2C-905D-47B9-B276-63D2D5A92D93}" srcOrd="1" destOrd="0" parTransId="{F2D826B0-DDFE-4697-BB97-EDA140B88C57}" sibTransId="{690F5C4B-494C-437B-BE8C-180059BBA174}"/>
    <dgm:cxn modelId="{0F18CC46-9789-44CB-B654-DEF7CAEE82FE}" srcId="{E63F8B6B-C6F8-4A19-8A45-AB0574353EC3}" destId="{9BEE2807-26C7-4253-BF02-0300B26CA308}" srcOrd="2" destOrd="0" parTransId="{D38A3BDA-C2B7-42EA-9A14-761243B61D2D}" sibTransId="{BE427F08-72F2-4C47-864A-F6FBC6DE1935}"/>
    <dgm:cxn modelId="{4560D0DF-FA84-4679-80F7-3A109955D0F3}" srcId="{E63F8B6B-C6F8-4A19-8A45-AB0574353EC3}" destId="{EB476D46-72CB-4D6C-ACB4-2DF19C3FAF65}" srcOrd="1" destOrd="0" parTransId="{1AB342CE-ECB4-45E8-BA53-42A493ACE7BB}" sibTransId="{315F4494-C598-46B2-82C4-0DF0B97682F0}"/>
    <dgm:cxn modelId="{2C85382D-30BA-42B2-A280-3A7EF524050F}" type="presOf" srcId="{E63F8B6B-C6F8-4A19-8A45-AB0574353EC3}" destId="{BA270F68-2791-4960-8383-EE267C219217}" srcOrd="0" destOrd="0" presId="urn:microsoft.com/office/officeart/2005/8/layout/list1"/>
    <dgm:cxn modelId="{37002E58-5536-445C-8FE0-AD8637FD5489}" type="presOf" srcId="{FE325C02-3382-48BE-84AD-B2D55ECCAFF2}" destId="{DE75ED81-78BD-46C7-A1EA-928E838847DD}" srcOrd="0" destOrd="0" presId="urn:microsoft.com/office/officeart/2005/8/layout/list1"/>
    <dgm:cxn modelId="{1FD7A78A-800E-4682-9F2A-BC64562564E1}" type="presOf" srcId="{9BEE2807-26C7-4253-BF02-0300B26CA308}" destId="{531AD189-2B0B-4895-A58A-7012B2C55FEB}" srcOrd="0" destOrd="2" presId="urn:microsoft.com/office/officeart/2005/8/layout/list1"/>
    <dgm:cxn modelId="{7AD29C06-91E1-42F9-9251-9F201A48BDAC}" type="presOf" srcId="{89CD6594-ACF7-4E1C-84FE-C837EA2ACD1D}" destId="{531AD189-2B0B-4895-A58A-7012B2C55FEB}" srcOrd="0" destOrd="0" presId="urn:microsoft.com/office/officeart/2005/8/layout/list1"/>
    <dgm:cxn modelId="{139F4096-8A8B-45DB-B027-AD31B5E640E8}" srcId="{9F9CED31-8B41-49A7-A1F0-14AE7E7F8440}" destId="{FE325C02-3382-48BE-84AD-B2D55ECCAFF2}" srcOrd="0" destOrd="0" parTransId="{87656595-527C-41BA-A77A-57137070D1C4}" sibTransId="{0BB27874-AFFA-4123-A971-4800FA10F50C}"/>
    <dgm:cxn modelId="{4A50BB4D-1DFA-4A52-B594-E1B6153A7D3E}" type="presOf" srcId="{1EB0935D-B593-401F-A5DA-AB422137A9C7}" destId="{3A49D81F-FB44-4AD2-BD11-01E4ED3C4C73}" srcOrd="0" destOrd="0" presId="urn:microsoft.com/office/officeart/2005/8/layout/list1"/>
    <dgm:cxn modelId="{2334579A-FD08-490A-85FA-9162CA06FE7D}" type="presOf" srcId="{9F9CED31-8B41-49A7-A1F0-14AE7E7F8440}" destId="{DBEBD0B8-ABE6-4B76-85C8-992E27E88189}" srcOrd="0" destOrd="0" presId="urn:microsoft.com/office/officeart/2005/8/layout/list1"/>
    <dgm:cxn modelId="{F1FB76FD-8BD0-417E-BA4D-57D0A9E7F603}" srcId="{9F9CED31-8B41-49A7-A1F0-14AE7E7F8440}" destId="{E63F8B6B-C6F8-4A19-8A45-AB0574353EC3}" srcOrd="1" destOrd="0" parTransId="{EC93EB66-9E40-4985-847C-45BDF027FA89}" sibTransId="{C2C2E125-C933-4640-B483-9C1E85C13E35}"/>
    <dgm:cxn modelId="{E6D1B4EA-B4D4-4D77-AF6F-FD06F2A5A602}" type="presParOf" srcId="{DBEBD0B8-ABE6-4B76-85C8-992E27E88189}" destId="{A9304094-4C91-45AF-82E2-801D957E6483}" srcOrd="0" destOrd="0" presId="urn:microsoft.com/office/officeart/2005/8/layout/list1"/>
    <dgm:cxn modelId="{5B5D7007-063D-4D73-9FF9-B9F51B23C217}" type="presParOf" srcId="{A9304094-4C91-45AF-82E2-801D957E6483}" destId="{DE75ED81-78BD-46C7-A1EA-928E838847DD}" srcOrd="0" destOrd="0" presId="urn:microsoft.com/office/officeart/2005/8/layout/list1"/>
    <dgm:cxn modelId="{EF102522-ECC2-421B-8F12-C186F8AB3768}" type="presParOf" srcId="{A9304094-4C91-45AF-82E2-801D957E6483}" destId="{246D1023-7596-4BEC-96DA-BA2401888FEA}" srcOrd="1" destOrd="0" presId="urn:microsoft.com/office/officeart/2005/8/layout/list1"/>
    <dgm:cxn modelId="{B998FB5F-D154-47EE-B876-2C1450E3D4C2}" type="presParOf" srcId="{DBEBD0B8-ABE6-4B76-85C8-992E27E88189}" destId="{9417D4F9-350B-43D3-A2BC-A84B8F57B70B}" srcOrd="1" destOrd="0" presId="urn:microsoft.com/office/officeart/2005/8/layout/list1"/>
    <dgm:cxn modelId="{FB6BC530-D5C5-42C4-A73C-29C10F26C285}" type="presParOf" srcId="{DBEBD0B8-ABE6-4B76-85C8-992E27E88189}" destId="{3A49D81F-FB44-4AD2-BD11-01E4ED3C4C73}" srcOrd="2" destOrd="0" presId="urn:microsoft.com/office/officeart/2005/8/layout/list1"/>
    <dgm:cxn modelId="{994A402F-3F29-4515-991A-6744C85444E7}" type="presParOf" srcId="{DBEBD0B8-ABE6-4B76-85C8-992E27E88189}" destId="{BFDF7737-1BC5-4DD1-8DDD-839A2126AA75}" srcOrd="3" destOrd="0" presId="urn:microsoft.com/office/officeart/2005/8/layout/list1"/>
    <dgm:cxn modelId="{7DBF73A5-9AC6-46C4-A387-5B78881CEC0D}" type="presParOf" srcId="{DBEBD0B8-ABE6-4B76-85C8-992E27E88189}" destId="{856AD802-CDA8-4969-BDA2-0BA61B5B6509}" srcOrd="4" destOrd="0" presId="urn:microsoft.com/office/officeart/2005/8/layout/list1"/>
    <dgm:cxn modelId="{193786EE-A011-4B29-99DB-444AC153E158}" type="presParOf" srcId="{856AD802-CDA8-4969-BDA2-0BA61B5B6509}" destId="{BA270F68-2791-4960-8383-EE267C219217}" srcOrd="0" destOrd="0" presId="urn:microsoft.com/office/officeart/2005/8/layout/list1"/>
    <dgm:cxn modelId="{48A6E865-B38F-44A9-9B90-1B41A6D058EB}" type="presParOf" srcId="{856AD802-CDA8-4969-BDA2-0BA61B5B6509}" destId="{D4B84BFC-FB21-43B5-8821-94C4BBE7ABD8}" srcOrd="1" destOrd="0" presId="urn:microsoft.com/office/officeart/2005/8/layout/list1"/>
    <dgm:cxn modelId="{00FA7F32-2633-4081-A4A8-17C8EE51E5FE}" type="presParOf" srcId="{DBEBD0B8-ABE6-4B76-85C8-992E27E88189}" destId="{3950CE79-04AE-475F-B04F-5F3E98A99B74}" srcOrd="5" destOrd="0" presId="urn:microsoft.com/office/officeart/2005/8/layout/list1"/>
    <dgm:cxn modelId="{D2960303-563F-4D0D-A395-FE37D663C7E5}" type="presParOf" srcId="{DBEBD0B8-ABE6-4B76-85C8-992E27E88189}" destId="{531AD189-2B0B-4895-A58A-7012B2C55FE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49D81F-FB44-4AD2-BD11-01E4ED3C4C73}">
      <dsp:nvSpPr>
        <dsp:cNvPr id="0" name=""/>
        <dsp:cNvSpPr/>
      </dsp:nvSpPr>
      <dsp:spPr>
        <a:xfrm>
          <a:off x="0" y="20324"/>
          <a:ext cx="8421135" cy="19301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3574" tIns="895604" rIns="653574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Water Based  Toilets (Pour and Cistern flush connected to septic/conservancy tanks or existing sewers)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Dry Toilets (Urine Diverting Dry Toilets-UDDTs)</a:t>
          </a:r>
          <a:endParaRPr lang="en-US" sz="2000" kern="1200" dirty="0"/>
        </a:p>
      </dsp:txBody>
      <dsp:txXfrm>
        <a:off x="0" y="20324"/>
        <a:ext cx="8421135" cy="1930162"/>
      </dsp:txXfrm>
    </dsp:sp>
    <dsp:sp modelId="{246D1023-7596-4BEC-96DA-BA2401888FEA}">
      <dsp:nvSpPr>
        <dsp:cNvPr id="0" name=""/>
        <dsp:cNvSpPr/>
      </dsp:nvSpPr>
      <dsp:spPr>
        <a:xfrm>
          <a:off x="433936" y="102104"/>
          <a:ext cx="5894794" cy="783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809" tIns="0" rIns="222809" bIns="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bg1"/>
              </a:solidFill>
            </a:rPr>
            <a:t>1. </a:t>
          </a:r>
          <a:r>
            <a:rPr lang="en-US" sz="2400" kern="1200" dirty="0" smtClean="0">
              <a:solidFill>
                <a:schemeClr val="bg1"/>
              </a:solidFill>
            </a:rPr>
            <a:t>User Interface 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472193" y="140361"/>
        <a:ext cx="5818280" cy="707176"/>
      </dsp:txXfrm>
    </dsp:sp>
    <dsp:sp modelId="{531AD189-2B0B-4895-A58A-7012B2C55FEB}">
      <dsp:nvSpPr>
        <dsp:cNvPr id="0" name=""/>
        <dsp:cNvSpPr/>
      </dsp:nvSpPr>
      <dsp:spPr>
        <a:xfrm>
          <a:off x="0" y="2301868"/>
          <a:ext cx="8421135" cy="2573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3574" tIns="895604" rIns="653574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Sludge Drying  Beds (secondary treatment) for water based and dry toilets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Decentralized Treatment Facilities (DTFs) for water based systems and sludge from  VIPs and improved pit latrines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UDDT Vaults (primary treatment) for dry toilets</a:t>
          </a:r>
          <a:endParaRPr lang="en-US" sz="2000" kern="1200" dirty="0"/>
        </a:p>
      </dsp:txBody>
      <dsp:txXfrm>
        <a:off x="0" y="2301868"/>
        <a:ext cx="8421135" cy="2573550"/>
      </dsp:txXfrm>
    </dsp:sp>
    <dsp:sp modelId="{D4B84BFC-FB21-43B5-8821-94C4BBE7ABD8}">
      <dsp:nvSpPr>
        <dsp:cNvPr id="0" name=""/>
        <dsp:cNvSpPr/>
      </dsp:nvSpPr>
      <dsp:spPr>
        <a:xfrm>
          <a:off x="446762" y="2104375"/>
          <a:ext cx="5894794" cy="8157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809" tIns="0" rIns="222809" bIns="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bg1"/>
              </a:solidFill>
            </a:rPr>
            <a:t>2. </a:t>
          </a:r>
          <a:r>
            <a:rPr lang="en-US" sz="2400" kern="1200" dirty="0" smtClean="0">
              <a:solidFill>
                <a:schemeClr val="bg1"/>
              </a:solidFill>
            </a:rPr>
            <a:t>Sludge treatment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486584" y="2144197"/>
        <a:ext cx="5815150" cy="736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868581-479A-455B-B85D-100ACF1E0CB8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A6358-5A0B-49A4-A49B-75E7F7D54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22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BAB40D-F01E-403A-B511-1D316ED8CCDE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71684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4CA4A22-E214-4699-B523-6605C78441D9}" type="slidenum">
              <a:rPr lang="en-US" smtClean="0"/>
              <a:pPr eaLnBrk="1" hangingPunct="1"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413769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EE3434-F00B-429D-B298-0274B7087E24}" type="slidenum">
              <a:rPr lang="en-US" smtClean="0"/>
              <a:pPr eaLnBrk="1" hangingPunct="1"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572551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2910B0-1925-483A-9295-898E4D3E7DDF}" type="slidenum">
              <a:rPr lang="en-US" smtClean="0"/>
              <a:pPr eaLnBrk="1" hangingPunct="1"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099974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7C7681-4428-49D3-A306-713A1E44954A}" type="slidenum">
              <a:rPr lang="en-US" smtClean="0"/>
              <a:pPr eaLnBrk="1" hangingPunct="1"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963092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E1FA90-A59B-4B70-AD56-D87FED00F66F}" type="slidenum">
              <a:rPr lang="en-US" smtClean="0"/>
              <a:pPr eaLnBrk="1" hangingPunct="1"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55043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C1A05CE-B835-42A6-9C35-6F03455D064A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39688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BDA415B-4183-4C92-9E6B-93FD9FBB634F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60043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41E15C-82D7-456F-B08F-CFBA0FE9343B}" type="slidenum">
              <a:rPr lang="en-US" smtClean="0">
                <a:solidFill>
                  <a:srgbClr val="000000"/>
                </a:solidFill>
              </a:rPr>
              <a:pPr eaLnBrk="1" hangingPunct="1"/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400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6275F77-39E4-485A-8166-948E4AA5CD02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87400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E9EAB1-2479-416C-9BB8-D1B7E6EBE3E6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3753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8791C6E-B924-4210-9257-BFD7109ADF5C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24416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A04239-56E3-4C11-9FCF-E602B97CFD92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00508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31E7B8-783F-403D-90CE-6056B45FF382}" type="slidenum">
              <a:rPr lang="en-US" smtClean="0"/>
              <a:pPr eaLnBrk="1" hangingPunct="1"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3627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7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7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3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0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3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0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6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2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1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3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4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984625" y="4268788"/>
            <a:ext cx="4394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endParaRPr lang="en-US" sz="2400" b="1" dirty="0">
              <a:latin typeface="Calibri" pitchFamily="34" charset="0"/>
            </a:endParaRPr>
          </a:p>
        </p:txBody>
      </p:sp>
      <p:sp>
        <p:nvSpPr>
          <p:cNvPr id="9" name="Title 4"/>
          <p:cNvSpPr txBox="1">
            <a:spLocks/>
          </p:cNvSpPr>
          <p:nvPr/>
        </p:nvSpPr>
        <p:spPr bwMode="auto">
          <a:xfrm>
            <a:off x="796834" y="207219"/>
            <a:ext cx="7811589" cy="62870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+mn-lt"/>
                <a:cs typeface="Arial" charset="0"/>
              </a:rPr>
              <a:t>The UBSUP/SafiSan Programme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631" y="1306188"/>
            <a:ext cx="5613475" cy="4210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99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886104343"/>
              </p:ext>
            </p:extLst>
          </p:nvPr>
        </p:nvGraphicFramePr>
        <p:xfrm>
          <a:off x="503238" y="679269"/>
          <a:ext cx="8421135" cy="50945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 bwMode="auto">
          <a:xfrm>
            <a:off x="796834" y="182879"/>
            <a:ext cx="8127539" cy="496389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cs typeface="Arial" charset="0"/>
              </a:rPr>
              <a:t>Adapted Technical Options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61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Content Placeholder 2"/>
          <p:cNvSpPr txBox="1">
            <a:spLocks/>
          </p:cNvSpPr>
          <p:nvPr/>
        </p:nvSpPr>
        <p:spPr bwMode="auto">
          <a:xfrm>
            <a:off x="457200" y="987425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>
              <a:spcBef>
                <a:spcPts val="200"/>
              </a:spcBef>
              <a:spcAft>
                <a:spcPts val="200"/>
              </a:spcAft>
            </a:pPr>
            <a:r>
              <a:rPr lang="en-US" sz="2000" dirty="0" smtClean="0">
                <a:latin typeface="Calibri" pitchFamily="34" charset="0"/>
              </a:rPr>
              <a:t>The Sanitation Marketing aims to ensure that there is: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000" dirty="0" smtClean="0">
                <a:latin typeface="Calibri" pitchFamily="34" charset="0"/>
              </a:rPr>
              <a:t>Systematic </a:t>
            </a:r>
            <a:r>
              <a:rPr lang="en-US" sz="2000" dirty="0">
                <a:latin typeface="Calibri" pitchFamily="34" charset="0"/>
              </a:rPr>
              <a:t>data collection and analysis </a:t>
            </a:r>
            <a:r>
              <a:rPr lang="en-US" sz="2000" dirty="0" smtClean="0">
                <a:latin typeface="Calibri" pitchFamily="34" charset="0"/>
              </a:rPr>
              <a:t>to </a:t>
            </a:r>
            <a:r>
              <a:rPr lang="en-US" sz="2000" dirty="0">
                <a:latin typeface="Calibri" pitchFamily="34" charset="0"/>
              </a:rPr>
              <a:t>develop appropriate marketing strategies with changing times and circumstances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dirty="0" smtClean="0">
                <a:latin typeface="Calibri" pitchFamily="34" charset="0"/>
              </a:rPr>
              <a:t>oilet </a:t>
            </a:r>
            <a:r>
              <a:rPr lang="en-US" sz="2000" dirty="0">
                <a:latin typeface="Calibri" pitchFamily="34" charset="0"/>
              </a:rPr>
              <a:t>designs , emptying services and promoting  behaviors  that fit the felt needs of the </a:t>
            </a:r>
            <a:r>
              <a:rPr lang="en-US" sz="2000" dirty="0" smtClean="0">
                <a:latin typeface="Calibri" pitchFamily="34" charset="0"/>
              </a:rPr>
              <a:t>consumers/users 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000" dirty="0" smtClean="0">
                <a:latin typeface="Calibri" pitchFamily="34" charset="0"/>
              </a:rPr>
              <a:t>Strategic </a:t>
            </a:r>
            <a:r>
              <a:rPr lang="en-US" sz="2000" dirty="0">
                <a:latin typeface="Calibri" pitchFamily="34" charset="0"/>
              </a:rPr>
              <a:t>approach to promoting  improved sanitation, emptying services, and good  hand washing </a:t>
            </a:r>
            <a:r>
              <a:rPr lang="en-US" sz="2000" dirty="0" smtClean="0">
                <a:latin typeface="Calibri" pitchFamily="34" charset="0"/>
              </a:rPr>
              <a:t>behaviors is promoted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alibri" pitchFamily="34" charset="0"/>
              </a:rPr>
              <a:t>Effective methods of distribution </a:t>
            </a: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of SafiSan toilets  </a:t>
            </a:r>
            <a:r>
              <a:rPr lang="en-US" sz="2000" dirty="0" smtClean="0">
                <a:solidFill>
                  <a:srgbClr val="000000"/>
                </a:solidFill>
                <a:latin typeface="Calibri" pitchFamily="34" charset="0"/>
              </a:rPr>
              <a:t>so </a:t>
            </a: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that when demand is created  at area, town level, consumers know where and how to get the products, services, or </a:t>
            </a:r>
            <a:r>
              <a:rPr lang="en-US" sz="2000" dirty="0" smtClean="0">
                <a:solidFill>
                  <a:srgbClr val="000000"/>
                </a:solidFill>
                <a:latin typeface="Calibri" pitchFamily="34" charset="0"/>
              </a:rPr>
              <a:t>behaviors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alibri" pitchFamily="34" charset="0"/>
              </a:rPr>
              <a:t>Adoption </a:t>
            </a: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of  improved sanitation, emptying  services, or behaviors and increasing the willingness of consumers/users to contribute something in exchange for improved </a:t>
            </a:r>
            <a:r>
              <a:rPr lang="en-US" sz="2000" dirty="0" smtClean="0">
                <a:solidFill>
                  <a:srgbClr val="000000"/>
                </a:solidFill>
                <a:latin typeface="Calibri" pitchFamily="34" charset="0"/>
              </a:rPr>
              <a:t>sanitation 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alibri" pitchFamily="34" charset="0"/>
              </a:rPr>
              <a:t>Cost </a:t>
            </a: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effective Pricing so that the product or service is affordable</a:t>
            </a:r>
            <a:endParaRPr lang="en-GB" sz="2000" dirty="0">
              <a:solidFill>
                <a:srgbClr val="000000"/>
              </a:solidFill>
              <a:latin typeface="Calibri" pitchFamily="34" charset="0"/>
            </a:endParaRPr>
          </a:p>
          <a:p>
            <a:pPr marL="0" indent="0" algn="just">
              <a:spcBef>
                <a:spcPct val="20000"/>
              </a:spcBef>
              <a:spcAft>
                <a:spcPts val="600"/>
              </a:spcAft>
            </a:pPr>
            <a:endParaRPr lang="en-US" sz="2000" dirty="0">
              <a:latin typeface="Baskerville Old Face" pitchFamily="18" charset="0"/>
            </a:endParaRPr>
          </a:p>
        </p:txBody>
      </p:sp>
      <p:sp>
        <p:nvSpPr>
          <p:cNvPr id="34822" name="Title 1"/>
          <p:cNvSpPr txBox="1">
            <a:spLocks/>
          </p:cNvSpPr>
          <p:nvPr/>
        </p:nvSpPr>
        <p:spPr bwMode="auto">
          <a:xfrm>
            <a:off x="705394" y="248194"/>
            <a:ext cx="8322696" cy="5355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Sanitation </a:t>
            </a:r>
            <a:r>
              <a:rPr lang="en-US" sz="2800" b="1" dirty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marketing</a:t>
            </a:r>
          </a:p>
        </p:txBody>
      </p:sp>
    </p:spTree>
    <p:extLst>
      <p:ext uri="{BB962C8B-B14F-4D97-AF65-F5344CB8AC3E}">
        <p14:creationId xmlns:p14="http://schemas.microsoft.com/office/powerpoint/2010/main" val="428334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Content Placeholder 2"/>
          <p:cNvSpPr txBox="1">
            <a:spLocks/>
          </p:cNvSpPr>
          <p:nvPr/>
        </p:nvSpPr>
        <p:spPr bwMode="auto">
          <a:xfrm>
            <a:off x="611635" y="1047309"/>
            <a:ext cx="7780337" cy="4112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000" dirty="0">
                <a:latin typeface="Calibri" pitchFamily="34" charset="0"/>
              </a:rPr>
              <a:t>Awareness programme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000" dirty="0" smtClean="0">
                <a:latin typeface="Calibri" pitchFamily="34" charset="0"/>
              </a:rPr>
              <a:t>Sanitation </a:t>
            </a:r>
            <a:r>
              <a:rPr lang="en-US" sz="2000" dirty="0">
                <a:latin typeface="Calibri" pitchFamily="34" charset="0"/>
              </a:rPr>
              <a:t>marketing programme &amp; materials including </a:t>
            </a:r>
            <a:r>
              <a:rPr lang="en-US" sz="2000" dirty="0" smtClean="0">
                <a:latin typeface="Calibri" pitchFamily="34" charset="0"/>
              </a:rPr>
              <a:t>sanitation marketers</a:t>
            </a:r>
            <a:endParaRPr lang="en-US" sz="2000" dirty="0">
              <a:latin typeface="Calibri" pitchFamily="34" charset="0"/>
            </a:endParaRP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000" dirty="0">
                <a:latin typeface="Calibri" pitchFamily="34" charset="0"/>
              </a:rPr>
              <a:t>Training of </a:t>
            </a:r>
            <a:r>
              <a:rPr lang="en-US" sz="2000" dirty="0" smtClean="0">
                <a:latin typeface="Calibri" pitchFamily="34" charset="0"/>
              </a:rPr>
              <a:t>sanitation teams &amp; </a:t>
            </a:r>
            <a:r>
              <a:rPr lang="en-US" sz="2000" dirty="0">
                <a:latin typeface="Calibri" pitchFamily="34" charset="0"/>
              </a:rPr>
              <a:t>exhausters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000" dirty="0" smtClean="0">
                <a:latin typeface="Calibri" pitchFamily="34" charset="0"/>
              </a:rPr>
              <a:t>Construction </a:t>
            </a:r>
            <a:r>
              <a:rPr lang="en-US" sz="2000" dirty="0">
                <a:latin typeface="Calibri" pitchFamily="34" charset="0"/>
              </a:rPr>
              <a:t>of </a:t>
            </a:r>
            <a:r>
              <a:rPr lang="en-US" sz="2000" dirty="0" smtClean="0">
                <a:latin typeface="Calibri" pitchFamily="34" charset="0"/>
              </a:rPr>
              <a:t>DTFs</a:t>
            </a: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>
                <a:latin typeface="Calibri" pitchFamily="34" charset="0"/>
              </a:rPr>
              <a:t>Training of DTF operators</a:t>
            </a: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>
                <a:latin typeface="Calibri" pitchFamily="34" charset="0"/>
              </a:rPr>
              <a:t>DTF operation package ( Office)</a:t>
            </a: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>
                <a:latin typeface="Calibri" pitchFamily="34" charset="0"/>
              </a:rPr>
              <a:t>Branding &amp; certification of WSP infrastructure &amp; operators/</a:t>
            </a:r>
            <a:r>
              <a:rPr lang="en-US" sz="2000" dirty="0" err="1">
                <a:latin typeface="Calibri" pitchFamily="34" charset="0"/>
              </a:rPr>
              <a:t>emptiers</a:t>
            </a:r>
            <a:endParaRPr lang="en-US" sz="2000" dirty="0">
              <a:latin typeface="Calibri" pitchFamily="34" charset="0"/>
            </a:endParaRP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>
                <a:latin typeface="Calibri" pitchFamily="34" charset="0"/>
              </a:rPr>
              <a:t>Post Construction Incentive for </a:t>
            </a:r>
            <a:r>
              <a:rPr lang="en-US" sz="2000" dirty="0" smtClean="0">
                <a:latin typeface="Calibri" pitchFamily="34" charset="0"/>
              </a:rPr>
              <a:t>toilets</a:t>
            </a: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b="1" dirty="0">
              <a:latin typeface="Calibri" pitchFamily="34" charset="0"/>
            </a:endParaRPr>
          </a:p>
          <a:p>
            <a:pPr marL="0" indent="0">
              <a:spcBef>
                <a:spcPct val="20000"/>
              </a:spcBef>
              <a:defRPr/>
            </a:pPr>
            <a:r>
              <a:rPr lang="en-US" sz="2000" b="1" dirty="0">
                <a:solidFill>
                  <a:srgbClr val="C00000"/>
                </a:solidFill>
                <a:latin typeface="Calibri" pitchFamily="34" charset="0"/>
              </a:rPr>
              <a:t>What does WSTF </a:t>
            </a:r>
            <a:r>
              <a:rPr lang="en-US" sz="2000" b="1" u="sng" dirty="0">
                <a:solidFill>
                  <a:srgbClr val="C00000"/>
                </a:solidFill>
                <a:latin typeface="Calibri" pitchFamily="34" charset="0"/>
              </a:rPr>
              <a:t>not</a:t>
            </a:r>
            <a:r>
              <a:rPr lang="en-US" sz="2000" b="1" dirty="0">
                <a:solidFill>
                  <a:srgbClr val="C00000"/>
                </a:solidFill>
                <a:latin typeface="Calibri" pitchFamily="34" charset="0"/>
              </a:rPr>
              <a:t> fund?</a:t>
            </a:r>
            <a:endParaRPr lang="en-GB" sz="2000" b="1" dirty="0">
              <a:solidFill>
                <a:srgbClr val="C00000"/>
              </a:solidFill>
              <a:latin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000" dirty="0">
                <a:latin typeface="Calibri" pitchFamily="34" charset="0"/>
              </a:rPr>
              <a:t>Acquisition of sites (DTFs, drying beds)</a:t>
            </a:r>
          </a:p>
          <a:p>
            <a:pPr>
              <a:buFont typeface="Arial" charset="0"/>
              <a:buChar char="•"/>
              <a:defRPr/>
            </a:pPr>
            <a:r>
              <a:rPr lang="en-US" sz="2000" dirty="0">
                <a:latin typeface="Calibri" pitchFamily="34" charset="0"/>
              </a:rPr>
              <a:t>Operation of decentralized treatment facilities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endParaRPr lang="en-US" sz="2000" dirty="0" smtClean="0">
              <a:latin typeface="Calibri" pitchFamily="34" charset="0"/>
            </a:endParaRPr>
          </a:p>
          <a:p>
            <a:pPr marL="0" indent="0">
              <a:spcBef>
                <a:spcPct val="20000"/>
              </a:spcBef>
            </a:pPr>
            <a:endParaRPr lang="en-US" sz="2000" dirty="0">
              <a:latin typeface="Calibri" pitchFamily="34" charset="0"/>
            </a:endParaRPr>
          </a:p>
        </p:txBody>
      </p:sp>
      <p:sp>
        <p:nvSpPr>
          <p:cNvPr id="31750" name="Title 1"/>
          <p:cNvSpPr txBox="1">
            <a:spLocks/>
          </p:cNvSpPr>
          <p:nvPr/>
        </p:nvSpPr>
        <p:spPr bwMode="auto">
          <a:xfrm>
            <a:off x="718456" y="156753"/>
            <a:ext cx="8337851" cy="3734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+mn-lt"/>
                <a:cs typeface="Arial" charset="0"/>
              </a:rPr>
              <a:t>UBSUP Funding</a:t>
            </a:r>
          </a:p>
        </p:txBody>
      </p:sp>
      <p:sp>
        <p:nvSpPr>
          <p:cNvPr id="36871" name="TextBox 9"/>
          <p:cNvSpPr txBox="1">
            <a:spLocks noChangeArrowheads="1"/>
          </p:cNvSpPr>
          <p:nvPr/>
        </p:nvSpPr>
        <p:spPr bwMode="auto">
          <a:xfrm>
            <a:off x="718455" y="557934"/>
            <a:ext cx="4454435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What does 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the WSTF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fund?</a:t>
            </a:r>
            <a:endParaRPr lang="en-GB" sz="24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16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Content Placeholder 2"/>
          <p:cNvSpPr txBox="1">
            <a:spLocks/>
          </p:cNvSpPr>
          <p:nvPr/>
        </p:nvSpPr>
        <p:spPr bwMode="auto">
          <a:xfrm>
            <a:off x="767589" y="1685109"/>
            <a:ext cx="8334375" cy="4836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Sanitation is not always a priority for households or for government officials</a:t>
            </a: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Institutional transformation is weak</a:t>
            </a: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Lack of awareness of the real and perceived difficulties</a:t>
            </a: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Lack of attention to O &amp; M of critical sanitation options like dry onsite sanitation options</a:t>
            </a: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Regulatory framework is weak, does not encourage and support private initiatives in the provision of sanitation services</a:t>
            </a: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Informal areas growing faster than sanitation service provision and available solutions</a:t>
            </a:r>
          </a:p>
          <a:p>
            <a:pPr marL="0" indent="0">
              <a:spcBef>
                <a:spcPct val="20000"/>
              </a:spcBef>
              <a:defRPr/>
            </a:pPr>
            <a:endParaRPr lang="en-US" dirty="0" smtClean="0">
              <a:latin typeface="Baskerville Old Face" pitchFamily="18" charset="0"/>
            </a:endParaRPr>
          </a:p>
        </p:txBody>
      </p:sp>
      <p:sp>
        <p:nvSpPr>
          <p:cNvPr id="38918" name="Title 1"/>
          <p:cNvSpPr txBox="1">
            <a:spLocks/>
          </p:cNvSpPr>
          <p:nvPr/>
        </p:nvSpPr>
        <p:spPr bwMode="auto">
          <a:xfrm>
            <a:off x="656823" y="653143"/>
            <a:ext cx="8192259" cy="6519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WSTF Challenges</a:t>
            </a:r>
          </a:p>
        </p:txBody>
      </p:sp>
    </p:spTree>
    <p:extLst>
      <p:ext uri="{BB962C8B-B14F-4D97-AF65-F5344CB8AC3E}">
        <p14:creationId xmlns:p14="http://schemas.microsoft.com/office/powerpoint/2010/main" val="257456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Content Placeholder 2"/>
          <p:cNvSpPr txBox="1">
            <a:spLocks/>
          </p:cNvSpPr>
          <p:nvPr/>
        </p:nvSpPr>
        <p:spPr bwMode="auto">
          <a:xfrm>
            <a:off x="605307" y="1545464"/>
            <a:ext cx="8399731" cy="428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000" dirty="0">
                <a:latin typeface="Calibri" pitchFamily="34" charset="0"/>
              </a:rPr>
              <a:t>Land issues </a:t>
            </a:r>
            <a:r>
              <a:rPr lang="en-US" sz="2000" dirty="0" smtClean="0">
                <a:latin typeface="Calibri" pitchFamily="34" charset="0"/>
              </a:rPr>
              <a:t>at </a:t>
            </a:r>
            <a:r>
              <a:rPr lang="en-US" sz="2000" dirty="0">
                <a:latin typeface="Calibri" pitchFamily="34" charset="0"/>
              </a:rPr>
              <a:t>the poor and informal communities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000" dirty="0">
                <a:latin typeface="Calibri" pitchFamily="34" charset="0"/>
              </a:rPr>
              <a:t>Development of sound and sustainable up-scaling concepts usually takes time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000" dirty="0">
                <a:latin typeface="Calibri" pitchFamily="34" charset="0"/>
              </a:rPr>
              <a:t>Limited technical options for varying sanitation needs and user preferences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000" dirty="0">
                <a:latin typeface="Calibri" pitchFamily="34" charset="0"/>
              </a:rPr>
              <a:t>Lack of clear incentives to the WSPs to motivate them into supporting the programme (most WSPs prefer sewerage to on-site sanitation)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000" dirty="0">
                <a:latin typeface="Calibri" pitchFamily="34" charset="0"/>
              </a:rPr>
              <a:t>Sanitation has low priority among the low income population delaying roll out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000" dirty="0">
                <a:latin typeface="Calibri" pitchFamily="34" charset="0"/>
              </a:rPr>
              <a:t>Existing policies on sanitation</a:t>
            </a:r>
          </a:p>
          <a:p>
            <a:pPr marL="0" indent="0">
              <a:spcBef>
                <a:spcPct val="20000"/>
              </a:spcBef>
            </a:pPr>
            <a:endParaRPr lang="en-US" sz="2000" dirty="0">
              <a:latin typeface="Baskerville Old Face" pitchFamily="18" charset="0"/>
            </a:endParaRPr>
          </a:p>
        </p:txBody>
      </p:sp>
      <p:sp>
        <p:nvSpPr>
          <p:cNvPr id="39942" name="Title 1"/>
          <p:cNvSpPr txBox="1">
            <a:spLocks/>
          </p:cNvSpPr>
          <p:nvPr/>
        </p:nvSpPr>
        <p:spPr bwMode="auto">
          <a:xfrm>
            <a:off x="690372" y="554283"/>
            <a:ext cx="82296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WSTF Challenges..</a:t>
            </a:r>
          </a:p>
        </p:txBody>
      </p:sp>
    </p:spTree>
    <p:extLst>
      <p:ext uri="{BB962C8B-B14F-4D97-AF65-F5344CB8AC3E}">
        <p14:creationId xmlns:p14="http://schemas.microsoft.com/office/powerpoint/2010/main" val="357421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367" y="369895"/>
            <a:ext cx="3102674" cy="3258143"/>
          </a:xfrm>
        </p:spPr>
      </p:pic>
      <p:sp>
        <p:nvSpPr>
          <p:cNvPr id="44037" name="Content Placeholder 2"/>
          <p:cNvSpPr txBox="1">
            <a:spLocks/>
          </p:cNvSpPr>
          <p:nvPr/>
        </p:nvSpPr>
        <p:spPr bwMode="auto">
          <a:xfrm>
            <a:off x="866603" y="166082"/>
            <a:ext cx="38100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THANK </a:t>
            </a:r>
            <a:r>
              <a:rPr lang="en-US" sz="44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YOU!!!</a:t>
            </a:r>
          </a:p>
        </p:txBody>
      </p:sp>
      <p:pic>
        <p:nvPicPr>
          <p:cNvPr id="44039" name="Picture 7" descr="E:\UBSUP TOILETS\UBSUP TOILETS- JUNE 4TH\DSC0136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74" y="1058711"/>
            <a:ext cx="4432197" cy="4506067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420" y="3815679"/>
            <a:ext cx="3335375" cy="25015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4734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Content Placeholder 2"/>
          <p:cNvSpPr txBox="1">
            <a:spLocks/>
          </p:cNvSpPr>
          <p:nvPr/>
        </p:nvSpPr>
        <p:spPr bwMode="auto">
          <a:xfrm>
            <a:off x="525194" y="1214845"/>
            <a:ext cx="8313738" cy="4820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/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5143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314450" indent="-5143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WSTF has been involved in different interventions since 2009. These include:</a:t>
            </a: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en-GB" sz="2000" dirty="0" smtClean="0">
                <a:solidFill>
                  <a:srgbClr val="C00000"/>
                </a:solidFill>
                <a:latin typeface="Calibri" pitchFamily="34" charset="0"/>
              </a:rPr>
              <a:t>Designing </a:t>
            </a:r>
            <a:r>
              <a:rPr lang="en-GB" sz="2000" dirty="0">
                <a:solidFill>
                  <a:srgbClr val="C00000"/>
                </a:solidFill>
                <a:latin typeface="Calibri" pitchFamily="34" charset="0"/>
              </a:rPr>
              <a:t>public sanitation </a:t>
            </a:r>
            <a:r>
              <a:rPr lang="en-GB" sz="2000" dirty="0" smtClean="0">
                <a:solidFill>
                  <a:srgbClr val="C00000"/>
                </a:solidFill>
                <a:latin typeface="Calibri" pitchFamily="34" charset="0"/>
              </a:rPr>
              <a:t>concept:</a:t>
            </a:r>
            <a:endParaRPr lang="en-GB" sz="2000" dirty="0">
              <a:solidFill>
                <a:srgbClr val="C00000"/>
              </a:solidFill>
              <a:latin typeface="Calibri" pitchFamily="34" charset="0"/>
            </a:endParaRPr>
          </a:p>
          <a:p>
            <a:pPr algn="just"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en-GB" sz="2000" dirty="0">
                <a:latin typeface="Calibri" pitchFamily="34" charset="0"/>
              </a:rPr>
              <a:t>Construction of public sanitation facilities in market places and bus parks</a:t>
            </a:r>
          </a:p>
          <a:p>
            <a:pPr algn="just"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en-US" sz="2000" dirty="0">
                <a:latin typeface="Calibri" pitchFamily="34" charset="0"/>
              </a:rPr>
              <a:t>Sewer line </a:t>
            </a:r>
            <a:r>
              <a:rPr lang="en-US" sz="2000" dirty="0" smtClean="0">
                <a:latin typeface="Calibri" pitchFamily="34" charset="0"/>
              </a:rPr>
              <a:t>extensions </a:t>
            </a:r>
            <a:r>
              <a:rPr lang="en-US" sz="2000" dirty="0">
                <a:latin typeface="Calibri" pitchFamily="34" charset="0"/>
              </a:rPr>
              <a:t>in low income urban </a:t>
            </a:r>
            <a:r>
              <a:rPr lang="en-US" sz="2000" dirty="0" smtClean="0">
                <a:latin typeface="Calibri" pitchFamily="34" charset="0"/>
              </a:rPr>
              <a:t>areas</a:t>
            </a: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en-US" sz="2000" dirty="0" smtClean="0">
                <a:solidFill>
                  <a:srgbClr val="C00000"/>
                </a:solidFill>
                <a:latin typeface="Calibri" pitchFamily="34" charset="0"/>
              </a:rPr>
              <a:t>Impact:</a:t>
            </a:r>
            <a:endParaRPr lang="en-US" sz="2000" dirty="0">
              <a:solidFill>
                <a:srgbClr val="C00000"/>
              </a:solidFill>
              <a:latin typeface="Calibri" pitchFamily="34" charset="0"/>
            </a:endParaRPr>
          </a:p>
          <a:p>
            <a:pPr algn="just">
              <a:spcBef>
                <a:spcPct val="20000"/>
              </a:spcBef>
              <a:buFont typeface="Arial" charset="0"/>
              <a:buAutoNum type="arabicPeriod"/>
            </a:pPr>
            <a:r>
              <a:rPr lang="en-US" sz="2000" dirty="0">
                <a:latin typeface="Calibri" pitchFamily="34" charset="0"/>
              </a:rPr>
              <a:t>P</a:t>
            </a:r>
            <a:r>
              <a:rPr lang="en-US" sz="2000" dirty="0" smtClean="0">
                <a:latin typeface="Calibri" pitchFamily="34" charset="0"/>
              </a:rPr>
              <a:t>ublic </a:t>
            </a:r>
            <a:r>
              <a:rPr lang="en-US" sz="2000" dirty="0">
                <a:latin typeface="Calibri" pitchFamily="34" charset="0"/>
              </a:rPr>
              <a:t>sanitation facilities </a:t>
            </a:r>
            <a:r>
              <a:rPr lang="en-US" sz="2000" dirty="0" smtClean="0">
                <a:latin typeface="Calibri" pitchFamily="34" charset="0"/>
              </a:rPr>
              <a:t>constructed</a:t>
            </a:r>
          </a:p>
          <a:p>
            <a:pPr marL="0" indent="0" algn="just">
              <a:spcBef>
                <a:spcPct val="20000"/>
              </a:spcBef>
            </a:pPr>
            <a:r>
              <a:rPr lang="en-US" sz="2000" dirty="0" smtClean="0">
                <a:latin typeface="Calibri" pitchFamily="34" charset="0"/>
              </a:rPr>
              <a:t>2.      Total </a:t>
            </a:r>
            <a:r>
              <a:rPr lang="en-US" sz="2000" dirty="0">
                <a:latin typeface="Calibri" pitchFamily="34" charset="0"/>
              </a:rPr>
              <a:t>of about </a:t>
            </a:r>
            <a:r>
              <a:rPr lang="en-US" sz="2000" dirty="0" smtClean="0">
                <a:latin typeface="Calibri" pitchFamily="34" charset="0"/>
              </a:rPr>
              <a:t>9 </a:t>
            </a:r>
            <a:r>
              <a:rPr lang="en-US" sz="2000" dirty="0" err="1" smtClean="0">
                <a:latin typeface="Calibri" pitchFamily="34" charset="0"/>
              </a:rPr>
              <a:t>kilometres</a:t>
            </a:r>
            <a:r>
              <a:rPr lang="en-US" sz="2000" dirty="0" smtClean="0">
                <a:latin typeface="Calibri" pitchFamily="34" charset="0"/>
              </a:rPr>
              <a:t> of </a:t>
            </a:r>
            <a:r>
              <a:rPr lang="en-US" sz="2000" dirty="0">
                <a:latin typeface="Calibri" pitchFamily="34" charset="0"/>
              </a:rPr>
              <a:t>sewer line </a:t>
            </a:r>
            <a:r>
              <a:rPr lang="en-US" sz="2000" dirty="0" smtClean="0">
                <a:latin typeface="Calibri" pitchFamily="34" charset="0"/>
              </a:rPr>
              <a:t>extended (pilot)</a:t>
            </a:r>
          </a:p>
          <a:p>
            <a:pPr marL="0" indent="0" algn="just">
              <a:spcBef>
                <a:spcPct val="20000"/>
              </a:spcBef>
            </a:pPr>
            <a:r>
              <a:rPr lang="en-US" sz="2000" dirty="0">
                <a:solidFill>
                  <a:srgbClr val="C10323"/>
                </a:solidFill>
                <a:latin typeface="Calibri" pitchFamily="34" charset="0"/>
              </a:rPr>
              <a:t>	</a:t>
            </a:r>
          </a:p>
          <a:p>
            <a:pPr marL="0" indent="0" algn="just">
              <a:spcBef>
                <a:spcPct val="20000"/>
              </a:spcBef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These interventions catered for the public and were more community based. There was a need for a programme that was more household and plot level oriented.</a:t>
            </a:r>
          </a:p>
          <a:p>
            <a:pPr marL="1539875" lvl="3" indent="0" algn="just">
              <a:spcBef>
                <a:spcPct val="20000"/>
              </a:spcBef>
            </a:pPr>
            <a:endParaRPr lang="en-US" sz="2000" dirty="0">
              <a:solidFill>
                <a:srgbClr val="C10323"/>
              </a:solidFill>
              <a:latin typeface="Calibri" pitchFamily="34" charset="0"/>
            </a:endParaRPr>
          </a:p>
          <a:p>
            <a:pPr marL="1901825" lvl="3" indent="-361950" algn="just">
              <a:spcBef>
                <a:spcPct val="20000"/>
              </a:spcBef>
              <a:buFont typeface="Arial" charset="0"/>
              <a:buChar char="•"/>
            </a:pPr>
            <a:endParaRPr lang="en-US" sz="2000" dirty="0" smtClean="0">
              <a:solidFill>
                <a:srgbClr val="C10323"/>
              </a:solidFill>
              <a:latin typeface="Calibri" pitchFamily="34" charset="0"/>
            </a:endParaRPr>
          </a:p>
          <a:p>
            <a:pPr marL="1901825" lvl="3" indent="-361950" algn="just">
              <a:spcBef>
                <a:spcPct val="20000"/>
              </a:spcBef>
              <a:buFont typeface="Arial" charset="0"/>
              <a:buChar char="•"/>
            </a:pPr>
            <a:endParaRPr lang="en-US" sz="2000" dirty="0">
              <a:solidFill>
                <a:srgbClr val="C10323"/>
              </a:solidFill>
              <a:latin typeface="Calibri" pitchFamily="34" charset="0"/>
            </a:endParaRPr>
          </a:p>
          <a:p>
            <a:pPr marL="1901825" lvl="3" indent="-361950" algn="just">
              <a:spcBef>
                <a:spcPct val="20000"/>
              </a:spcBef>
              <a:buFont typeface="Arial" charset="0"/>
              <a:buChar char="•"/>
            </a:pPr>
            <a:endParaRPr lang="en-US" sz="2000" dirty="0" smtClean="0">
              <a:solidFill>
                <a:srgbClr val="C10323"/>
              </a:solidFill>
              <a:latin typeface="Calibri" pitchFamily="34" charset="0"/>
            </a:endParaRPr>
          </a:p>
        </p:txBody>
      </p:sp>
      <p:sp>
        <p:nvSpPr>
          <p:cNvPr id="20487" name="Title 1"/>
          <p:cNvSpPr txBox="1">
            <a:spLocks/>
          </p:cNvSpPr>
          <p:nvPr/>
        </p:nvSpPr>
        <p:spPr bwMode="auto">
          <a:xfrm>
            <a:off x="579124" y="280195"/>
            <a:ext cx="8458200" cy="5558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2800" b="1" dirty="0" smtClean="0">
                <a:solidFill>
                  <a:srgbClr val="0070C0"/>
                </a:solidFill>
                <a:latin typeface="+mj-lt"/>
                <a:cs typeface="Arial" charset="0"/>
              </a:rPr>
              <a:t>WSTF’s Sanitation Interventions </a:t>
            </a:r>
            <a:r>
              <a:rPr lang="en-GB" sz="2400" b="1" dirty="0" smtClean="0">
                <a:solidFill>
                  <a:srgbClr val="0070C0"/>
                </a:solidFill>
                <a:latin typeface="+mj-lt"/>
                <a:cs typeface="Arial" charset="0"/>
              </a:rPr>
              <a:t>(between 2009 and 2013)</a:t>
            </a:r>
            <a:endParaRPr lang="en-GB" sz="2400" dirty="0" smtClean="0">
              <a:solidFill>
                <a:srgbClr val="0070C0"/>
              </a:solidFill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61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7089" y="916541"/>
            <a:ext cx="5784850" cy="4744889"/>
          </a:xfrm>
          <a:prstGeom prst="rect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000" dirty="0">
                <a:solidFill>
                  <a:srgbClr val="351FD7"/>
                </a:solidFill>
                <a:latin typeface="Calibri" pitchFamily="34" charset="0"/>
              </a:rPr>
              <a:t>Up-scaling Basic Sanitation for the Urban Poor (UBSUP) </a:t>
            </a:r>
            <a:r>
              <a:rPr lang="en-US" sz="2000" dirty="0">
                <a:latin typeface="Calibri" pitchFamily="34" charset="0"/>
              </a:rPr>
              <a:t>is a </a:t>
            </a:r>
            <a:r>
              <a:rPr lang="en-US" sz="2000" dirty="0" smtClean="0">
                <a:latin typeface="Calibri" pitchFamily="34" charset="0"/>
              </a:rPr>
              <a:t>6-year </a:t>
            </a:r>
            <a:r>
              <a:rPr lang="en-US" sz="2000" dirty="0">
                <a:latin typeface="Calibri" pitchFamily="34" charset="0"/>
              </a:rPr>
              <a:t>joint </a:t>
            </a:r>
            <a:r>
              <a:rPr lang="en-US" sz="2000" dirty="0" smtClean="0">
                <a:latin typeface="Calibri" pitchFamily="34" charset="0"/>
              </a:rPr>
              <a:t>programme </a:t>
            </a:r>
            <a:r>
              <a:rPr lang="en-US" sz="2000" dirty="0">
                <a:latin typeface="Calibri" pitchFamily="34" charset="0"/>
              </a:rPr>
              <a:t>of </a:t>
            </a:r>
            <a:r>
              <a:rPr lang="en-US" sz="2000" dirty="0" smtClean="0">
                <a:latin typeface="Calibri" pitchFamily="34" charset="0"/>
              </a:rPr>
              <a:t>WSTF &amp; GIZ </a:t>
            </a:r>
          </a:p>
          <a:p>
            <a:pPr algn="just">
              <a:defRPr/>
            </a:pPr>
            <a:endParaRPr lang="en-US" sz="800" dirty="0">
              <a:latin typeface="Calibri" pitchFamily="34" charset="0"/>
            </a:endParaRPr>
          </a:p>
          <a:p>
            <a:pPr algn="just">
              <a:defRPr/>
            </a:pPr>
            <a:r>
              <a:rPr lang="en-US" sz="2000" dirty="0" smtClean="0">
                <a:latin typeface="Calibri" pitchFamily="34" charset="0"/>
              </a:rPr>
              <a:t>UBSUP is financed </a:t>
            </a:r>
            <a:r>
              <a:rPr lang="en-US" sz="2000" dirty="0">
                <a:latin typeface="Calibri" pitchFamily="34" charset="0"/>
              </a:rPr>
              <a:t>by </a:t>
            </a:r>
            <a:r>
              <a:rPr lang="en-US" sz="2000" dirty="0" smtClean="0">
                <a:latin typeface="Calibri" pitchFamily="34" charset="0"/>
              </a:rPr>
              <a:t>the German Development Bank (KfW) and the Bill &amp; Melinda Gates Foundation (BMGF)</a:t>
            </a:r>
          </a:p>
          <a:p>
            <a:pPr algn="just">
              <a:defRPr/>
            </a:pPr>
            <a:endParaRPr lang="en-US" sz="800" dirty="0">
              <a:latin typeface="Calibri" pitchFamily="34" charset="0"/>
            </a:endParaRPr>
          </a:p>
          <a:p>
            <a:pPr algn="just">
              <a:defRPr/>
            </a:pPr>
            <a:r>
              <a:rPr lang="en-US" sz="2000" b="1" u="sng" dirty="0" smtClean="0">
                <a:solidFill>
                  <a:srgbClr val="C10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Overall objectives: </a:t>
            </a:r>
          </a:p>
          <a:p>
            <a:pPr algn="just">
              <a:defRPr/>
            </a:pPr>
            <a:endParaRPr lang="en-US" sz="800" b="1" u="sng" dirty="0">
              <a:latin typeface="Calibri" pitchFamily="34" charset="0"/>
            </a:endParaRPr>
          </a:p>
          <a:p>
            <a:pPr marL="273050" indent="-184150" algn="just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Calibri" pitchFamily="34" charset="0"/>
              </a:rPr>
              <a:t>Improve </a:t>
            </a:r>
            <a:r>
              <a:rPr lang="en-US" sz="2000" dirty="0" smtClean="0">
                <a:latin typeface="Calibri" pitchFamily="34" charset="0"/>
              </a:rPr>
              <a:t>living </a:t>
            </a:r>
            <a:r>
              <a:rPr lang="en-US" sz="2000" dirty="0">
                <a:latin typeface="Calibri" pitchFamily="34" charset="0"/>
              </a:rPr>
              <a:t>conditions of the urban poor</a:t>
            </a:r>
          </a:p>
          <a:p>
            <a:pPr marL="273050" indent="-184150" algn="just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Targets populations </a:t>
            </a:r>
            <a:r>
              <a:rPr lang="en-US" sz="2000" dirty="0">
                <a:latin typeface="Calibri" pitchFamily="34" charset="0"/>
              </a:rPr>
              <a:t>of the </a:t>
            </a:r>
            <a:r>
              <a:rPr lang="en-US" sz="2000" u="sng" dirty="0">
                <a:latin typeface="Calibri" pitchFamily="34" charset="0"/>
              </a:rPr>
              <a:t>urban low income areas</a:t>
            </a:r>
            <a:r>
              <a:rPr lang="en-US" sz="2000" dirty="0">
                <a:latin typeface="Calibri" pitchFamily="34" charset="0"/>
              </a:rPr>
              <a:t> in Kenya with dire need of </a:t>
            </a:r>
            <a:r>
              <a:rPr lang="en-US" sz="2000" dirty="0" smtClean="0">
                <a:latin typeface="Calibri" pitchFamily="34" charset="0"/>
              </a:rPr>
              <a:t>better sanitation</a:t>
            </a:r>
          </a:p>
          <a:p>
            <a:pPr marL="273050" indent="-184150" algn="just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Calibri" pitchFamily="34" charset="0"/>
              </a:rPr>
              <a:t>Enable residents to practice good hygiene practices</a:t>
            </a:r>
          </a:p>
          <a:p>
            <a:pPr marL="273050" indent="-184150" algn="just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Develop </a:t>
            </a:r>
            <a:r>
              <a:rPr lang="en-US" sz="2000" dirty="0">
                <a:latin typeface="Calibri" pitchFamily="34" charset="0"/>
              </a:rPr>
              <a:t>standards for </a:t>
            </a:r>
            <a:r>
              <a:rPr lang="en-US" sz="2000" dirty="0" smtClean="0">
                <a:latin typeface="Calibri" pitchFamily="34" charset="0"/>
              </a:rPr>
              <a:t>replication (scaling up)</a:t>
            </a:r>
          </a:p>
          <a:p>
            <a:pPr marL="273050" indent="-184150" algn="just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Focus on </a:t>
            </a:r>
            <a:r>
              <a:rPr lang="en-US" sz="2000" u="sng" dirty="0" smtClean="0">
                <a:solidFill>
                  <a:srgbClr val="C00000"/>
                </a:solidFill>
                <a:latin typeface="Calibri" pitchFamily="34" charset="0"/>
              </a:rPr>
              <a:t>plot &amp; household level sanitation</a:t>
            </a:r>
          </a:p>
          <a:p>
            <a:pPr marL="273050" indent="-184150" algn="just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Focus on the </a:t>
            </a:r>
            <a:r>
              <a:rPr lang="en-US" sz="2000" u="sng" dirty="0" smtClean="0">
                <a:solidFill>
                  <a:srgbClr val="C00000"/>
                </a:solidFill>
                <a:latin typeface="Calibri" pitchFamily="34" charset="0"/>
              </a:rPr>
              <a:t>sanitation value chain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21510" name="Title 1"/>
          <p:cNvSpPr txBox="1">
            <a:spLocks/>
          </p:cNvSpPr>
          <p:nvPr/>
        </p:nvSpPr>
        <p:spPr bwMode="auto">
          <a:xfrm>
            <a:off x="643452" y="111919"/>
            <a:ext cx="5572125" cy="571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Need for Up-Scaling</a:t>
            </a:r>
          </a:p>
        </p:txBody>
      </p:sp>
      <p:pic>
        <p:nvPicPr>
          <p:cNvPr id="8199" name="Picture 2" descr="E:\April 2013\UBSUP Toilets\DSC0019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5939" y="134389"/>
            <a:ext cx="2336800" cy="17526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pic>
        <p:nvPicPr>
          <p:cNvPr id="21512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100" y="1855787"/>
            <a:ext cx="27559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Elbow Connector 3"/>
          <p:cNvCxnSpPr/>
          <p:nvPr/>
        </p:nvCxnSpPr>
        <p:spPr>
          <a:xfrm>
            <a:off x="3799268" y="397669"/>
            <a:ext cx="2776671" cy="23312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63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26492" y="1164980"/>
            <a:ext cx="82042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charset="0"/>
              <a:buNone/>
              <a:defRPr/>
            </a:pPr>
            <a:endParaRPr lang="en-US" dirty="0">
              <a:solidFill>
                <a:prstClr val="black"/>
              </a:solidFill>
              <a:latin typeface="Baskerville Old Face" pitchFamily="18" charset="0"/>
            </a:endParaRPr>
          </a:p>
          <a:p>
            <a:pPr>
              <a:buFont typeface="Arial" charset="0"/>
              <a:buNone/>
              <a:defRPr/>
            </a:pPr>
            <a:r>
              <a:rPr lang="en-US" sz="2400" dirty="0" smtClean="0">
                <a:solidFill>
                  <a:srgbClr val="C10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Specific objectives:</a:t>
            </a:r>
            <a:endParaRPr lang="en-US" sz="2400" dirty="0">
              <a:solidFill>
                <a:srgbClr val="C103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just">
              <a:buFont typeface="Arial" charset="0"/>
              <a:buNone/>
              <a:defRPr/>
            </a:pPr>
            <a:endParaRPr lang="en-US" sz="800" dirty="0">
              <a:solidFill>
                <a:prstClr val="black"/>
              </a:solidFill>
              <a:latin typeface="Baskerville Old Face" pitchFamily="18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Provide sustainable sanitation </a:t>
            </a: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(better toilets) for </a:t>
            </a:r>
            <a:r>
              <a:rPr lang="en-US" sz="2000" u="sng" dirty="0">
                <a:solidFill>
                  <a:prstClr val="black"/>
                </a:solidFill>
                <a:latin typeface="Calibri" pitchFamily="34" charset="0"/>
              </a:rPr>
              <a:t>4</a:t>
            </a:r>
            <a:r>
              <a:rPr lang="en-US" sz="2000" u="sng" dirty="0" smtClean="0">
                <a:solidFill>
                  <a:prstClr val="black"/>
                </a:solidFill>
                <a:latin typeface="Calibri" pitchFamily="34" charset="0"/>
              </a:rPr>
              <a:t>00,000</a:t>
            </a: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 residents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Reach </a:t>
            </a:r>
            <a:r>
              <a:rPr lang="en-US" sz="2000" u="sng" dirty="0">
                <a:solidFill>
                  <a:prstClr val="black"/>
                </a:solidFill>
                <a:latin typeface="Calibri" pitchFamily="34" charset="0"/>
              </a:rPr>
              <a:t>200,000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residents with 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safe </a:t>
            </a: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water (done)</a:t>
            </a:r>
            <a:endParaRPr lang="en-US" sz="2000" dirty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Ensure safe &amp; sustainable emptying, transport &amp; treatment of toilet sludge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Establish 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a monitoring system for tracking access to safe water &amp; basic sanitation </a:t>
            </a: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facilities (</a:t>
            </a:r>
            <a:r>
              <a:rPr lang="en-US" sz="2000" dirty="0" err="1" smtClean="0">
                <a:solidFill>
                  <a:prstClr val="black"/>
                </a:solidFill>
                <a:latin typeface="Calibri" pitchFamily="34" charset="0"/>
              </a:rPr>
              <a:t>SafisApp</a:t>
            </a: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)</a:t>
            </a:r>
            <a:endParaRPr lang="en-US" sz="2000" dirty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Enhance active participation in the provision of basic sanitation to the urban </a:t>
            </a: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poor by 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other </a:t>
            </a: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stakeholders (e.g. residents, Counties, NGOs)</a:t>
            </a:r>
            <a:endParaRPr lang="en-US" sz="2000" dirty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Develop a sanitation up-scaling concept in line with the sector reforms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en-US" sz="2400" dirty="0">
              <a:solidFill>
                <a:prstClr val="black"/>
              </a:solidFill>
              <a:latin typeface="Calibri" pitchFamily="34" charset="0"/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534" name="Title 1"/>
          <p:cNvSpPr txBox="1">
            <a:spLocks/>
          </p:cNvSpPr>
          <p:nvPr/>
        </p:nvSpPr>
        <p:spPr bwMode="auto">
          <a:xfrm>
            <a:off x="666728" y="653143"/>
            <a:ext cx="8229600" cy="5118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+mn-lt"/>
                <a:cs typeface="Arial" charset="0"/>
              </a:rPr>
              <a:t>UBSUP </a:t>
            </a:r>
            <a:r>
              <a:rPr lang="en-US" sz="2800" b="1" dirty="0" smtClean="0">
                <a:solidFill>
                  <a:srgbClr val="0070C0"/>
                </a:solidFill>
                <a:latin typeface="+mn-lt"/>
                <a:cs typeface="Arial" charset="0"/>
              </a:rPr>
              <a:t>Programme</a:t>
            </a:r>
            <a:r>
              <a:rPr lang="en-US" sz="3200" b="1" dirty="0" smtClean="0">
                <a:solidFill>
                  <a:srgbClr val="0070C0"/>
                </a:solidFill>
                <a:latin typeface="+mn-lt"/>
                <a:cs typeface="Arial" charset="0"/>
              </a:rPr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104300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 txBox="1">
            <a:spLocks/>
          </p:cNvSpPr>
          <p:nvPr/>
        </p:nvSpPr>
        <p:spPr bwMode="auto">
          <a:xfrm>
            <a:off x="328612" y="3022242"/>
            <a:ext cx="84931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endParaRPr lang="nl-NL" sz="2000">
              <a:latin typeface="Calibri" pitchFamily="34" charset="0"/>
            </a:endParaRPr>
          </a:p>
        </p:txBody>
      </p:sp>
      <p:pic>
        <p:nvPicPr>
          <p:cNvPr id="3" name="Picture 46" descr="C:\Users\GFA\Pictures\loo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13" y="2361918"/>
            <a:ext cx="4695826" cy="322013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69913" y="1756761"/>
            <a:ext cx="4679950" cy="66032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20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Sanitation value chain</a:t>
            </a:r>
          </a:p>
        </p:txBody>
      </p:sp>
      <p:pic>
        <p:nvPicPr>
          <p:cNvPr id="23558" name="Picture 3" descr="E:\April 2013\UBSUP Toilets\DSC0021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0893" y="2361918"/>
            <a:ext cx="3313232" cy="3220134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pic>
      <p:sp>
        <p:nvSpPr>
          <p:cNvPr id="23559" name="Title 1"/>
          <p:cNvSpPr txBox="1">
            <a:spLocks/>
          </p:cNvSpPr>
          <p:nvPr/>
        </p:nvSpPr>
        <p:spPr bwMode="auto">
          <a:xfrm>
            <a:off x="783772" y="112712"/>
            <a:ext cx="8090353" cy="4143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+mn-lt"/>
                <a:cs typeface="Arial" charset="0"/>
              </a:rPr>
              <a:t>UBSUP’s approach</a:t>
            </a:r>
            <a:endParaRPr lang="en-US" sz="2800" dirty="0" smtClean="0">
              <a:solidFill>
                <a:srgbClr val="0070C0"/>
              </a:solidFill>
              <a:latin typeface="+mn-lt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2112" y="473799"/>
            <a:ext cx="842962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endParaRPr lang="en-US" sz="800" dirty="0" smtClean="0">
              <a:solidFill>
                <a:prstClr val="black"/>
              </a:solidFill>
              <a:latin typeface="+mn-lt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+mn-lt"/>
              </a:rPr>
              <a:t>Sanitation Post Construction Incentive (PCI) approach</a:t>
            </a:r>
            <a:endParaRPr lang="en-US" sz="2000" dirty="0">
              <a:solidFill>
                <a:prstClr val="black"/>
              </a:solidFill>
              <a:latin typeface="+mn-lt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+mn-lt"/>
              </a:rPr>
              <a:t>Performance (output) based approach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+mn-lt"/>
              </a:rPr>
              <a:t>Principle </a:t>
            </a:r>
            <a:r>
              <a:rPr lang="en-US" sz="2000" dirty="0">
                <a:solidFill>
                  <a:prstClr val="black"/>
                </a:solidFill>
                <a:latin typeface="+mn-lt"/>
              </a:rPr>
              <a:t>of full sanitation value chain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+mn-lt"/>
              </a:rPr>
              <a:t>Specifically </a:t>
            </a:r>
            <a:r>
              <a:rPr lang="en-US" sz="2000" dirty="0">
                <a:solidFill>
                  <a:prstClr val="black"/>
                </a:solidFill>
                <a:latin typeface="+mn-lt"/>
              </a:rPr>
              <a:t>targets the population of the urban low income areas in Kenya </a:t>
            </a:r>
          </a:p>
        </p:txBody>
      </p:sp>
    </p:spTree>
    <p:extLst>
      <p:ext uri="{BB962C8B-B14F-4D97-AF65-F5344CB8AC3E}">
        <p14:creationId xmlns:p14="http://schemas.microsoft.com/office/powerpoint/2010/main" val="142857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698" y="-1176271"/>
            <a:ext cx="8183880" cy="56540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b="0" dirty="0" smtClean="0">
                <a:solidFill>
                  <a:schemeClr val="tx1"/>
                </a:solidFill>
                <a:latin typeface="+mn-lt"/>
              </a:rPr>
              <a:t>SafiSan is the name of the projects that will be incorporated in the UBSUP programme.</a:t>
            </a:r>
            <a:br>
              <a:rPr lang="en-US" sz="2200" b="0" dirty="0" smtClean="0">
                <a:solidFill>
                  <a:schemeClr val="tx1"/>
                </a:solidFill>
                <a:latin typeface="+mn-lt"/>
              </a:rPr>
            </a:br>
            <a:r>
              <a:rPr lang="en-US" sz="2200" b="0" dirty="0" smtClean="0">
                <a:solidFill>
                  <a:schemeClr val="tx1"/>
                </a:solidFill>
                <a:latin typeface="+mn-lt"/>
              </a:rPr>
              <a:t>The term SafiSan is to assist with the branding of the toilets .</a:t>
            </a:r>
            <a:br>
              <a:rPr lang="en-US" sz="2200" b="0" dirty="0" smtClean="0">
                <a:solidFill>
                  <a:schemeClr val="tx1"/>
                </a:solidFill>
                <a:latin typeface="+mn-lt"/>
              </a:rPr>
            </a:br>
            <a:r>
              <a:rPr lang="en-US" sz="2200" b="0" dirty="0" smtClean="0">
                <a:solidFill>
                  <a:schemeClr val="tx1"/>
                </a:solidFill>
                <a:latin typeface="+mn-lt"/>
              </a:rPr>
              <a:t>This is a national programme and the theme of up-scaling is well catered for if we have a brand name that is used all over the country to identify the sanitation interventions.</a:t>
            </a:r>
            <a:br>
              <a:rPr lang="en-US" sz="2200" b="0" dirty="0" smtClean="0">
                <a:solidFill>
                  <a:schemeClr val="tx1"/>
                </a:solidFill>
                <a:latin typeface="+mn-lt"/>
              </a:rPr>
            </a:br>
            <a:r>
              <a:rPr lang="en-US" sz="2200" b="0" dirty="0">
                <a:solidFill>
                  <a:schemeClr val="tx1"/>
                </a:solidFill>
                <a:latin typeface="+mn-lt"/>
              </a:rPr>
              <a:t/>
            </a:r>
            <a:br>
              <a:rPr lang="en-US" sz="2200" b="0" dirty="0">
                <a:solidFill>
                  <a:schemeClr val="tx1"/>
                </a:solidFill>
                <a:latin typeface="+mn-lt"/>
              </a:rPr>
            </a:br>
            <a:r>
              <a:rPr lang="en-US" sz="2200" b="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2200" b="0" dirty="0" smtClean="0">
                <a:solidFill>
                  <a:schemeClr val="tx1"/>
                </a:solidFill>
                <a:latin typeface="+mn-lt"/>
              </a:rPr>
            </a:br>
            <a:r>
              <a:rPr lang="en-US" sz="2200" b="0" dirty="0">
                <a:solidFill>
                  <a:schemeClr val="tx1"/>
                </a:solidFill>
                <a:latin typeface="+mn-lt"/>
              </a:rPr>
              <a:t/>
            </a:r>
            <a:br>
              <a:rPr lang="en-US" sz="2200" b="0" dirty="0">
                <a:solidFill>
                  <a:schemeClr val="tx1"/>
                </a:solidFill>
                <a:latin typeface="+mn-lt"/>
              </a:rPr>
            </a:br>
            <a:r>
              <a:rPr lang="en-US" sz="2200" b="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2200" b="0" dirty="0" smtClean="0">
                <a:solidFill>
                  <a:schemeClr val="tx1"/>
                </a:solidFill>
                <a:latin typeface="+mn-lt"/>
              </a:rPr>
            </a:br>
            <a:r>
              <a:rPr lang="en-US" sz="2200" b="0" dirty="0">
                <a:solidFill>
                  <a:schemeClr val="tx1"/>
                </a:solidFill>
                <a:latin typeface="+mn-lt"/>
              </a:rPr>
              <a:t/>
            </a:r>
            <a:br>
              <a:rPr lang="en-US" sz="2200" b="0" dirty="0">
                <a:solidFill>
                  <a:schemeClr val="tx1"/>
                </a:solidFill>
                <a:latin typeface="+mn-lt"/>
              </a:rPr>
            </a:br>
            <a:r>
              <a:rPr lang="en-US" sz="2200" b="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2200" b="0" dirty="0" smtClean="0">
                <a:solidFill>
                  <a:schemeClr val="tx1"/>
                </a:solidFill>
                <a:latin typeface="+mn-lt"/>
              </a:rPr>
            </a:br>
            <a:r>
              <a:rPr lang="en-US" sz="2200" b="0" dirty="0">
                <a:solidFill>
                  <a:schemeClr val="tx1"/>
                </a:solidFill>
                <a:latin typeface="+mn-lt"/>
              </a:rPr>
              <a:t/>
            </a:r>
            <a:br>
              <a:rPr lang="en-US" sz="2200" b="0" dirty="0">
                <a:solidFill>
                  <a:schemeClr val="tx1"/>
                </a:solidFill>
                <a:latin typeface="+mn-lt"/>
              </a:rPr>
            </a:br>
            <a:endParaRPr lang="en-US" sz="2200" b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3" descr="C:\Documents and Settings\admin\Desktop\charlote\mascot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4259" y="3580327"/>
            <a:ext cx="4977684" cy="1738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625698" y="487251"/>
            <a:ext cx="8229600" cy="4572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 dirty="0" smtClean="0">
                <a:solidFill>
                  <a:srgbClr val="0070C0"/>
                </a:solidFill>
                <a:latin typeface="Calibri" pitchFamily="34" charset="0"/>
              </a:rPr>
              <a:t>Why SafiSan?</a:t>
            </a:r>
            <a:endParaRPr lang="en-US" sz="2800" b="1" kern="0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092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Content Placeholder 2"/>
          <p:cNvSpPr txBox="1">
            <a:spLocks/>
          </p:cNvSpPr>
          <p:nvPr/>
        </p:nvSpPr>
        <p:spPr bwMode="auto">
          <a:xfrm>
            <a:off x="1092770" y="1751527"/>
            <a:ext cx="838500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smtClean="0">
                <a:latin typeface="Calibri" pitchFamily="34" charset="0"/>
              </a:rPr>
              <a:t>Customer aided design (affordable and easy to construct)</a:t>
            </a: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Targeting households and plots</a:t>
            </a: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Financing through Water Service Providers</a:t>
            </a: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Sound marketing of sanitation to create demand</a:t>
            </a: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Incentivized  construction of the facilities</a:t>
            </a: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Sustainable sludge management</a:t>
            </a: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Targeting  urban low income areas</a:t>
            </a: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Promotion of reuse of treated waste (sanitation value chain)</a:t>
            </a:r>
          </a:p>
          <a:p>
            <a:pPr marL="0" indent="0">
              <a:spcBef>
                <a:spcPct val="20000"/>
              </a:spcBef>
              <a:defRPr/>
            </a:pPr>
            <a:endParaRPr lang="en-US" sz="2800" dirty="0" smtClean="0">
              <a:latin typeface="Calibri" pitchFamily="34" charset="0"/>
            </a:endParaRPr>
          </a:p>
        </p:txBody>
      </p:sp>
      <p:sp>
        <p:nvSpPr>
          <p:cNvPr id="26630" name="Title 1"/>
          <p:cNvSpPr txBox="1">
            <a:spLocks/>
          </p:cNvSpPr>
          <p:nvPr/>
        </p:nvSpPr>
        <p:spPr bwMode="auto">
          <a:xfrm>
            <a:off x="528034" y="867267"/>
            <a:ext cx="838768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     Key </a:t>
            </a:r>
            <a:r>
              <a:rPr lang="en-US" sz="2800" b="1" dirty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Considerations and programme approaches</a:t>
            </a:r>
          </a:p>
        </p:txBody>
      </p:sp>
    </p:spTree>
    <p:extLst>
      <p:ext uri="{BB962C8B-B14F-4D97-AF65-F5344CB8AC3E}">
        <p14:creationId xmlns:p14="http://schemas.microsoft.com/office/powerpoint/2010/main" val="86792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Content Placeholder 5"/>
          <p:cNvSpPr txBox="1">
            <a:spLocks/>
          </p:cNvSpPr>
          <p:nvPr/>
        </p:nvSpPr>
        <p:spPr bwMode="auto">
          <a:xfrm>
            <a:off x="0" y="1155700"/>
            <a:ext cx="8686800" cy="4899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8001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0858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543050" indent="-285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000250" indent="-285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457450" indent="-285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285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895350" lvl="3" indent="-447675" defTabSz="622300" eaLnBrk="1" hangingPunct="1"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The Water Sector Sanitation </a:t>
            </a:r>
            <a:r>
              <a:rPr lang="en-US" sz="2000" dirty="0" smtClean="0">
                <a:solidFill>
                  <a:srgbClr val="C00000"/>
                </a:solidFill>
                <a:latin typeface="Calibri" pitchFamily="34" charset="0"/>
              </a:rPr>
              <a:t>Concept (2009)</a:t>
            </a:r>
            <a:endParaRPr lang="en-US" sz="2000" dirty="0">
              <a:solidFill>
                <a:srgbClr val="C00000"/>
              </a:solidFill>
              <a:latin typeface="Calibri" pitchFamily="34" charset="0"/>
            </a:endParaRPr>
          </a:p>
          <a:p>
            <a:pPr marL="895350" lvl="4" indent="-185738" algn="just" defTabSz="622300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sz="2000" dirty="0">
                <a:latin typeface="Calibri" pitchFamily="34" charset="0"/>
              </a:rPr>
              <a:t>Safe sanitation shall fulfill </a:t>
            </a:r>
            <a:r>
              <a:rPr lang="en-US" sz="2000" dirty="0" smtClean="0">
                <a:latin typeface="Calibri" pitchFamily="34" charset="0"/>
              </a:rPr>
              <a:t>human </a:t>
            </a:r>
            <a:r>
              <a:rPr lang="en-US" sz="2000" dirty="0">
                <a:latin typeface="Calibri" pitchFamily="34" charset="0"/>
              </a:rPr>
              <a:t>rights requirements to sanitation and shall only be counted as sustainable access to safe sanitation if safe disposal of effluent and excreta  is guaranteed</a:t>
            </a:r>
          </a:p>
          <a:p>
            <a:pPr marL="895350" lvl="4" indent="-185738" algn="just" defTabSz="622300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sz="2000" dirty="0">
                <a:latin typeface="Calibri" pitchFamily="34" charset="0"/>
              </a:rPr>
              <a:t>Human rights criteria </a:t>
            </a:r>
            <a:r>
              <a:rPr lang="en-US" sz="2000" dirty="0" smtClean="0">
                <a:latin typeface="Calibri" pitchFamily="34" charset="0"/>
              </a:rPr>
              <a:t>are: safe </a:t>
            </a:r>
            <a:r>
              <a:rPr lang="en-US" sz="2000" dirty="0">
                <a:latin typeface="Calibri" pitchFamily="34" charset="0"/>
              </a:rPr>
              <a:t>to access and use, physically accessible, affordable for the users, culturally </a:t>
            </a:r>
            <a:r>
              <a:rPr lang="en-US" sz="2000" dirty="0" smtClean="0">
                <a:latin typeface="Calibri" pitchFamily="34" charset="0"/>
              </a:rPr>
              <a:t>acceptable</a:t>
            </a:r>
          </a:p>
          <a:p>
            <a:pPr marL="895350" lvl="3" indent="-447675" defTabSz="622300" eaLnBrk="1" hangingPunct="1"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en-US" sz="2000" dirty="0" smtClean="0">
                <a:solidFill>
                  <a:srgbClr val="C00000"/>
                </a:solidFill>
                <a:latin typeface="Calibri" pitchFamily="34" charset="0"/>
              </a:rPr>
              <a:t>National </a:t>
            </a:r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Environmental Sanitation and Hygiene Policy of 2007</a:t>
            </a:r>
          </a:p>
          <a:p>
            <a:pPr marL="890588" lvl="4" indent="-171450" algn="just" defTabSz="622300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>
                <a:latin typeface="Calibri" pitchFamily="34" charset="0"/>
              </a:rPr>
              <a:t>Protecting </a:t>
            </a:r>
            <a:r>
              <a:rPr lang="en-US" sz="2000" dirty="0" smtClean="0">
                <a:latin typeface="Calibri" pitchFamily="34" charset="0"/>
              </a:rPr>
              <a:t>environment </a:t>
            </a:r>
            <a:r>
              <a:rPr lang="en-US" sz="2000" dirty="0">
                <a:latin typeface="Calibri" pitchFamily="34" charset="0"/>
              </a:rPr>
              <a:t>from pollution </a:t>
            </a:r>
            <a:r>
              <a:rPr lang="en-US" sz="2000" dirty="0" smtClean="0">
                <a:latin typeface="Calibri" pitchFamily="34" charset="0"/>
              </a:rPr>
              <a:t>&amp; </a:t>
            </a:r>
            <a:r>
              <a:rPr lang="en-US" sz="2000" dirty="0">
                <a:latin typeface="Calibri" pitchFamily="34" charset="0"/>
              </a:rPr>
              <a:t>negative human </a:t>
            </a:r>
            <a:r>
              <a:rPr lang="en-US" sz="2000" dirty="0" smtClean="0">
                <a:latin typeface="Calibri" pitchFamily="34" charset="0"/>
              </a:rPr>
              <a:t>health effects</a:t>
            </a:r>
          </a:p>
          <a:p>
            <a:pPr marL="890588" lvl="4" indent="-171450" algn="just" defTabSz="622300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Calibri" pitchFamily="34" charset="0"/>
              </a:rPr>
              <a:t>Identifying </a:t>
            </a:r>
            <a:r>
              <a:rPr lang="en-US" sz="2000" dirty="0">
                <a:latin typeface="Calibri" pitchFamily="34" charset="0"/>
              </a:rPr>
              <a:t>appropriate </a:t>
            </a:r>
            <a:r>
              <a:rPr lang="en-US" sz="2000" dirty="0" smtClean="0">
                <a:latin typeface="Calibri" pitchFamily="34" charset="0"/>
              </a:rPr>
              <a:t>technologies</a:t>
            </a:r>
          </a:p>
          <a:p>
            <a:pPr marL="890588" lvl="4" indent="-171450" algn="just" defTabSz="622300" eaLnBrk="1" hangingPunct="1">
              <a:spcBef>
                <a:spcPct val="20000"/>
              </a:spcBef>
              <a:buFont typeface="Arial" pitchFamily="34" charset="0"/>
              <a:buChar char="•"/>
            </a:pPr>
            <a:endParaRPr lang="en-US" sz="800" dirty="0" smtClean="0">
              <a:latin typeface="Calibri" pitchFamily="34" charset="0"/>
            </a:endParaRPr>
          </a:p>
          <a:p>
            <a:pPr marL="449263" lvl="3" indent="0" eaLnBrk="1" hangingPunct="1">
              <a:buFont typeface="Arial" charset="0"/>
              <a:buNone/>
              <a:defRPr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3</a:t>
            </a:r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.   UBSUP Studies</a:t>
            </a:r>
          </a:p>
          <a:p>
            <a:pPr lvl="4" eaLnBrk="1" hangingPunct="1"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</a:rPr>
              <a:t>Result of study conducted  in low income areas (LIAs) of 11 towns </a:t>
            </a:r>
          </a:p>
          <a:p>
            <a:pPr lvl="4" eaLnBrk="1" hangingPunct="1"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</a:rPr>
              <a:t>Analysis of the current sanitation practices in Kenya</a:t>
            </a:r>
          </a:p>
          <a:p>
            <a:pPr lvl="4" eaLnBrk="1" hangingPunct="1"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</a:rPr>
              <a:t>Feedback from the users</a:t>
            </a:r>
          </a:p>
          <a:p>
            <a:pPr marL="890588" lvl="4" indent="-171450" algn="just" defTabSz="622300" eaLnBrk="1" hangingPunct="1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>
              <a:latin typeface="Calibri" pitchFamily="34" charset="0"/>
            </a:endParaRPr>
          </a:p>
        </p:txBody>
      </p:sp>
      <p:sp>
        <p:nvSpPr>
          <p:cNvPr id="26630" name="Title 1"/>
          <p:cNvSpPr txBox="1">
            <a:spLocks/>
          </p:cNvSpPr>
          <p:nvPr/>
        </p:nvSpPr>
        <p:spPr bwMode="auto">
          <a:xfrm>
            <a:off x="775426" y="705394"/>
            <a:ext cx="6422207" cy="3979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2400" b="1" dirty="0" smtClean="0">
                <a:solidFill>
                  <a:srgbClr val="0070C0"/>
                </a:solidFill>
                <a:latin typeface="+mn-lt"/>
                <a:ea typeface="Calibri" pitchFamily="34" charset="0"/>
                <a:cs typeface="Calibri" pitchFamily="34" charset="0"/>
              </a:rPr>
              <a:t>Minimum standards and service levels</a:t>
            </a:r>
          </a:p>
        </p:txBody>
      </p:sp>
      <p:sp>
        <p:nvSpPr>
          <p:cNvPr id="27655" name="Rectangle 4"/>
          <p:cNvSpPr>
            <a:spLocks noChangeArrowheads="1"/>
          </p:cNvSpPr>
          <p:nvPr/>
        </p:nvSpPr>
        <p:spPr bwMode="auto">
          <a:xfrm>
            <a:off x="391886" y="-26988"/>
            <a:ext cx="8523514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Key considerations and </a:t>
            </a:r>
            <a:r>
              <a:rPr lang="en-US" sz="3200" b="1" dirty="0" err="1">
                <a:solidFill>
                  <a:srgbClr val="0070C0"/>
                </a:solidFill>
                <a:latin typeface="Calibri" pitchFamily="34" charset="0"/>
                <a:cs typeface="Arial" charset="0"/>
              </a:rPr>
              <a:t>programme</a:t>
            </a:r>
            <a:r>
              <a:rPr lang="en-US" sz="3200" b="1" dirty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 approaches..</a:t>
            </a:r>
          </a:p>
        </p:txBody>
      </p:sp>
    </p:spTree>
    <p:extLst>
      <p:ext uri="{BB962C8B-B14F-4D97-AF65-F5344CB8AC3E}">
        <p14:creationId xmlns:p14="http://schemas.microsoft.com/office/powerpoint/2010/main" val="45294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152400" y="1381779"/>
            <a:ext cx="8534400" cy="541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3" indent="0" eaLnBrk="1" hangingPunct="1">
              <a:buNone/>
              <a:defRPr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Those with poor sanitation facilities </a:t>
            </a:r>
          </a:p>
          <a:p>
            <a:pPr marL="1085850" lvl="4" indent="-285750" algn="just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 Develop appropriate  safe sanitation  </a:t>
            </a:r>
          </a:p>
          <a:p>
            <a:pPr marL="800100" lvl="4" indent="0" algn="just" eaLnBrk="1" hangingPunct="1">
              <a:buFont typeface="Arial" charset="0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facilities (dry and water based)  </a:t>
            </a:r>
          </a:p>
          <a:p>
            <a:pPr marL="1085850" lvl="4" indent="-285750" algn="just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 Develop appropriate  corresponding  sludge </a:t>
            </a:r>
          </a:p>
          <a:p>
            <a:pPr marL="800100" lvl="4" indent="0" algn="just" eaLnBrk="1" hangingPunct="1">
              <a:buFont typeface="Arial" charset="0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management facilities</a:t>
            </a:r>
          </a:p>
          <a:p>
            <a:pPr marL="1085850" lvl="4" indent="-285750" algn="just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 Establish appropriate  corresponding sanitation service delivery chain</a:t>
            </a:r>
            <a:endParaRPr lang="en-US" dirty="0" smtClean="0">
              <a:latin typeface="Baskerville Old Face" pitchFamily="18" charset="0"/>
            </a:endParaRPr>
          </a:p>
        </p:txBody>
      </p:sp>
      <p:pic>
        <p:nvPicPr>
          <p:cNvPr id="2765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17661" y="3630306"/>
            <a:ext cx="3369139" cy="19812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27656" name="Rectangle 10"/>
          <p:cNvSpPr>
            <a:spLocks noChangeArrowheads="1"/>
          </p:cNvSpPr>
          <p:nvPr/>
        </p:nvSpPr>
        <p:spPr bwMode="auto">
          <a:xfrm>
            <a:off x="516932" y="788918"/>
            <a:ext cx="5557838" cy="460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70C0"/>
                </a:solidFill>
                <a:latin typeface="+mn-lt"/>
                <a:cs typeface="Arial" charset="0"/>
              </a:rPr>
              <a:t>Target </a:t>
            </a:r>
            <a:r>
              <a:rPr lang="en-US" sz="2400" b="1" dirty="0" smtClean="0">
                <a:solidFill>
                  <a:srgbClr val="0070C0"/>
                </a:solidFill>
                <a:latin typeface="+mn-lt"/>
                <a:cs typeface="Arial" charset="0"/>
              </a:rPr>
              <a:t>group</a:t>
            </a:r>
            <a:endParaRPr lang="en-US" sz="2400" b="1" dirty="0">
              <a:solidFill>
                <a:srgbClr val="0070C0"/>
              </a:solidFill>
              <a:latin typeface="+mn-lt"/>
              <a:cs typeface="Arial" charset="0"/>
            </a:endParaRPr>
          </a:p>
        </p:txBody>
      </p:sp>
      <p:sp>
        <p:nvSpPr>
          <p:cNvPr id="29704" name="Rectangle 12"/>
          <p:cNvSpPr>
            <a:spLocks noChangeArrowheads="1"/>
          </p:cNvSpPr>
          <p:nvPr/>
        </p:nvSpPr>
        <p:spPr bwMode="auto">
          <a:xfrm>
            <a:off x="409977" y="133212"/>
            <a:ext cx="8610600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Key considerations and programme approaches..</a:t>
            </a:r>
          </a:p>
        </p:txBody>
      </p:sp>
      <p:pic>
        <p:nvPicPr>
          <p:cNvPr id="9" name="Picture 2" descr="C:\Users\Patrick\Documents\UBSUP-Kenya Project\Pictures\DCIM\poor sludge disposa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851" y="3629890"/>
            <a:ext cx="3048000" cy="1981200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58223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946</Words>
  <Application>Microsoft Office PowerPoint</Application>
  <PresentationFormat>On-screen Show (4:3)</PresentationFormat>
  <Paragraphs>134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Baskerville Old Face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Sanitation value chain</vt:lpstr>
      <vt:lpstr>       SafiSan is the name of the projects that will be incorporated in the UBSUP programme. The term SafiSan is to assist with the branding of the toilets . This is a national programme and the theme of up-scaling is well catered for if we have a brand name that is used all over the country to identify the sanitation interventions.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Gwada</dc:creator>
  <cp:lastModifiedBy>Charlotte</cp:lastModifiedBy>
  <cp:revision>22</cp:revision>
  <dcterms:created xsi:type="dcterms:W3CDTF">2017-07-24T09:02:33Z</dcterms:created>
  <dcterms:modified xsi:type="dcterms:W3CDTF">2017-08-03T06:27:19Z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290721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</Properties>
</file>